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9"/>
  </p:notesMasterIdLst>
  <p:sldIdLst>
    <p:sldId id="256" r:id="rId2"/>
    <p:sldId id="274" r:id="rId3"/>
    <p:sldId id="751" r:id="rId4"/>
    <p:sldId id="258" r:id="rId5"/>
    <p:sldId id="277" r:id="rId6"/>
    <p:sldId id="757" r:id="rId7"/>
    <p:sldId id="279" r:id="rId8"/>
    <p:sldId id="734" r:id="rId9"/>
    <p:sldId id="394" r:id="rId10"/>
    <p:sldId id="756" r:id="rId11"/>
    <p:sldId id="260" r:id="rId12"/>
    <p:sldId id="744" r:id="rId13"/>
    <p:sldId id="678" r:id="rId14"/>
    <p:sldId id="679" r:id="rId15"/>
    <p:sldId id="759" r:id="rId16"/>
    <p:sldId id="681" r:id="rId17"/>
    <p:sldId id="683" r:id="rId18"/>
    <p:sldId id="686" r:id="rId19"/>
    <p:sldId id="684" r:id="rId20"/>
    <p:sldId id="685" r:id="rId21"/>
    <p:sldId id="758" r:id="rId22"/>
    <p:sldId id="690" r:id="rId23"/>
    <p:sldId id="695" r:id="rId24"/>
    <p:sldId id="754" r:id="rId25"/>
    <p:sldId id="755" r:id="rId26"/>
    <p:sldId id="748" r:id="rId27"/>
    <p:sldId id="717" r:id="rId28"/>
    <p:sldId id="753" r:id="rId29"/>
    <p:sldId id="739" r:id="rId30"/>
    <p:sldId id="696" r:id="rId31"/>
    <p:sldId id="718" r:id="rId32"/>
    <p:sldId id="720" r:id="rId33"/>
    <p:sldId id="721" r:id="rId34"/>
    <p:sldId id="749" r:id="rId35"/>
    <p:sldId id="750" r:id="rId36"/>
    <p:sldId id="687" r:id="rId37"/>
    <p:sldId id="688"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dy, Dustin" initials="MD" lastIdx="18" clrIdx="0">
    <p:extLst>
      <p:ext uri="{19B8F6BF-5375-455C-9EA6-DF929625EA0E}">
        <p15:presenceInfo xmlns:p15="http://schemas.microsoft.com/office/powerpoint/2012/main" userId="S-1-5-21-1908027396-2059629336-315576832-47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9728" autoAdjust="0"/>
  </p:normalViewPr>
  <p:slideViewPr>
    <p:cSldViewPr>
      <p:cViewPr varScale="1">
        <p:scale>
          <a:sx n="101" d="100"/>
          <a:sy n="101" d="100"/>
        </p:scale>
        <p:origin x="222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Users\dmoody\Downloads\KSN%20comparis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Performance</a:t>
            </a:r>
            <a:r>
              <a:rPr lang="en-US" baseline="0"/>
              <a:t> - PK + Sig size (bytes)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'Falcon Dilithium'!$A$5:$A$14</c:f>
              <c:strCache>
                <c:ptCount val="10"/>
                <c:pt idx="0">
                  <c:v>Falcon</c:v>
                </c:pt>
                <c:pt idx="1">
                  <c:v>Dilithium</c:v>
                </c:pt>
                <c:pt idx="4">
                  <c:v>Dilithium</c:v>
                </c:pt>
                <c:pt idx="8">
                  <c:v>Falcon</c:v>
                </c:pt>
                <c:pt idx="9">
                  <c:v>Dilithium</c:v>
                </c:pt>
              </c:strCache>
            </c:strRef>
          </c:cat>
          <c:val>
            <c:numRef>
              <c:f>'Falcon Dilithium'!$M$5:$M$14</c:f>
              <c:numCache>
                <c:formatCode>General</c:formatCode>
                <c:ptCount val="10"/>
                <c:pt idx="0">
                  <c:v>1563</c:v>
                </c:pt>
                <c:pt idx="1">
                  <c:v>3732</c:v>
                </c:pt>
                <c:pt idx="4">
                  <c:v>5245</c:v>
                </c:pt>
                <c:pt idx="8">
                  <c:v>3073</c:v>
                </c:pt>
                <c:pt idx="9">
                  <c:v>7187</c:v>
                </c:pt>
              </c:numCache>
            </c:numRef>
          </c:val>
          <c:extLst>
            <c:ext xmlns:c16="http://schemas.microsoft.com/office/drawing/2014/chart" uri="{C3380CC4-5D6E-409C-BE32-E72D297353CC}">
              <c16:uniqueId val="{00000000-C085-3745-8C34-1D55FFAF7DC9}"/>
            </c:ext>
          </c:extLst>
        </c:ser>
        <c:dLbls>
          <c:showLegendKey val="0"/>
          <c:showVal val="0"/>
          <c:showCatName val="0"/>
          <c:showSerName val="0"/>
          <c:showPercent val="0"/>
          <c:showBubbleSize val="0"/>
        </c:dLbls>
        <c:gapWidth val="219"/>
        <c:overlap val="-27"/>
        <c:axId val="1628546896"/>
        <c:axId val="1571789824"/>
      </c:barChart>
      <c:catAx>
        <c:axId val="162854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71789824"/>
        <c:crosses val="autoZero"/>
        <c:auto val="1"/>
        <c:lblAlgn val="ctr"/>
        <c:lblOffset val="100"/>
        <c:tickLblSkip val="1"/>
        <c:noMultiLvlLbl val="0"/>
      </c:catAx>
      <c:valAx>
        <c:axId val="1571789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854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3F62B49-0129-4C6B-8A74-DC1474151D13}" type="datetimeFigureOut">
              <a:rPr lang="en-US" smtClean="0"/>
              <a:t>1/17/25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B6BA634-12D7-4696-8BC2-80117B96699C}" type="slidenum">
              <a:rPr lang="en-US" smtClean="0"/>
              <a:t>‹#›</a:t>
            </a:fld>
            <a:endParaRPr lang="en-US"/>
          </a:p>
        </p:txBody>
      </p:sp>
    </p:spTree>
    <p:extLst>
      <p:ext uri="{BB962C8B-B14F-4D97-AF65-F5344CB8AC3E}">
        <p14:creationId xmlns:p14="http://schemas.microsoft.com/office/powerpoint/2010/main" val="226063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ccoe.nist.gov/sites/default/files/library/project-descriptions/pqc-migration-project-description-final.pdf"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mailto:applied-crypto-pqc@nist.gov?subject=Comments%20on%20Draft%20Project%20Description%20-%20Migration%20to%20Post-Quantum%20Cryptography" TargetMode="External"/><Relationship Id="rId5" Type="http://schemas.openxmlformats.org/officeDocument/2006/relationships/hyperlink" Target="https://www.nccoe.nist.gov/webform/migration-post-quantum-cryptography-letter-interest-request-form" TargetMode="External"/><Relationship Id="rId4" Type="http://schemas.openxmlformats.org/officeDocument/2006/relationships/hyperlink" Target="https://www.federalregister.gov/public-inspection/2021-22223/national-cybersecurity-center-of-excellence-migration-to-post-quantum-cryptography"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2</a:t>
            </a:fld>
            <a:endParaRPr lang="en-US"/>
          </a:p>
        </p:txBody>
      </p:sp>
    </p:spTree>
    <p:extLst>
      <p:ext uri="{BB962C8B-B14F-4D97-AF65-F5344CB8AC3E}">
        <p14:creationId xmlns:p14="http://schemas.microsoft.com/office/powerpoint/2010/main" val="2325098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world-wide effort</a:t>
            </a:r>
          </a:p>
          <a:p>
            <a:r>
              <a:rPr lang="en-US" dirty="0" err="1"/>
              <a:t>Pqc</a:t>
            </a:r>
            <a:r>
              <a:rPr lang="en-US" dirty="0"/>
              <a:t>-forum has been helpful, but a challenge</a:t>
            </a:r>
          </a:p>
        </p:txBody>
      </p:sp>
      <p:sp>
        <p:nvSpPr>
          <p:cNvPr id="4" name="Slide Number Placeholder 3"/>
          <p:cNvSpPr>
            <a:spLocks noGrp="1"/>
          </p:cNvSpPr>
          <p:nvPr>
            <p:ph type="sldNum" sz="quarter" idx="5"/>
          </p:nvPr>
        </p:nvSpPr>
        <p:spPr/>
        <p:txBody>
          <a:bodyPr/>
          <a:lstStyle/>
          <a:p>
            <a:fld id="{9C6804BF-A41C-8448-874E-9C0B6FDDAB7C}" type="slidenum">
              <a:rPr lang="en-US" smtClean="0"/>
              <a:t>14</a:t>
            </a:fld>
            <a:endParaRPr lang="en-US"/>
          </a:p>
        </p:txBody>
      </p:sp>
    </p:spTree>
    <p:extLst>
      <p:ext uri="{BB962C8B-B14F-4D97-AF65-F5344CB8AC3E}">
        <p14:creationId xmlns:p14="http://schemas.microsoft.com/office/powerpoint/2010/main" val="90040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15</a:t>
            </a:fld>
            <a:endParaRPr lang="en-US"/>
          </a:p>
        </p:txBody>
      </p:sp>
    </p:spTree>
    <p:extLst>
      <p:ext uri="{BB962C8B-B14F-4D97-AF65-F5344CB8AC3E}">
        <p14:creationId xmlns:p14="http://schemas.microsoft.com/office/powerpoint/2010/main" val="1922100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narrowing it down.  Some attacked.  </a:t>
            </a:r>
          </a:p>
          <a:p>
            <a:r>
              <a:rPr lang="en-US" dirty="0"/>
              <a:t>Merger, lattice KEMS.  </a:t>
            </a:r>
          </a:p>
          <a:p>
            <a:r>
              <a:rPr lang="en-US" dirty="0"/>
              <a:t>Two buckets</a:t>
            </a:r>
          </a:p>
          <a:p>
            <a:r>
              <a:rPr lang="en-US" dirty="0"/>
              <a:t>Had to eliminate some good schemes (New hope, 3 bears)</a:t>
            </a:r>
          </a:p>
          <a:p>
            <a:r>
              <a:rPr lang="en-US" dirty="0"/>
              <a:t>Explained in our report about all 26 (unlike 1</a:t>
            </a:r>
            <a:r>
              <a:rPr lang="en-US" baseline="30000" dirty="0"/>
              <a:t>st</a:t>
            </a:r>
            <a:r>
              <a:rPr lang="en-US" dirty="0"/>
              <a:t> report).  </a:t>
            </a:r>
          </a:p>
        </p:txBody>
      </p:sp>
      <p:sp>
        <p:nvSpPr>
          <p:cNvPr id="4" name="Slide Number Placeholder 3"/>
          <p:cNvSpPr>
            <a:spLocks noGrp="1"/>
          </p:cNvSpPr>
          <p:nvPr>
            <p:ph type="sldNum" sz="quarter" idx="5"/>
          </p:nvPr>
        </p:nvSpPr>
        <p:spPr/>
        <p:txBody>
          <a:bodyPr/>
          <a:lstStyle/>
          <a:p>
            <a:fld id="{9C6804BF-A41C-8448-874E-9C0B6FDDAB7C}" type="slidenum">
              <a:rPr lang="en-US" smtClean="0"/>
              <a:t>16</a:t>
            </a:fld>
            <a:endParaRPr lang="en-US"/>
          </a:p>
        </p:txBody>
      </p:sp>
    </p:spTree>
    <p:extLst>
      <p:ext uri="{BB962C8B-B14F-4D97-AF65-F5344CB8AC3E}">
        <p14:creationId xmlns:p14="http://schemas.microsoft.com/office/powerpoint/2010/main" val="3691988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17</a:t>
            </a:fld>
            <a:endParaRPr lang="en-US"/>
          </a:p>
        </p:txBody>
      </p:sp>
    </p:spTree>
    <p:extLst>
      <p:ext uri="{BB962C8B-B14F-4D97-AF65-F5344CB8AC3E}">
        <p14:creationId xmlns:p14="http://schemas.microsoft.com/office/powerpoint/2010/main" val="3558665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18</a:t>
            </a:fld>
            <a:endParaRPr lang="en-US"/>
          </a:p>
        </p:txBody>
      </p:sp>
    </p:spTree>
    <p:extLst>
      <p:ext uri="{BB962C8B-B14F-4D97-AF65-F5344CB8AC3E}">
        <p14:creationId xmlns:p14="http://schemas.microsoft.com/office/powerpoint/2010/main" val="2575755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5FCBF-6219-4546-A99F-D0C532AD6E76}" type="slidenum">
              <a:rPr lang="en-US" smtClean="0"/>
              <a:t>19</a:t>
            </a:fld>
            <a:endParaRPr lang="en-US"/>
          </a:p>
        </p:txBody>
      </p:sp>
    </p:spTree>
    <p:extLst>
      <p:ext uri="{BB962C8B-B14F-4D97-AF65-F5344CB8AC3E}">
        <p14:creationId xmlns:p14="http://schemas.microsoft.com/office/powerpoint/2010/main" val="400717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Calibri" panose="020F0502020204030204" pitchFamily="34" charset="0"/>
              </a:rPr>
              <a:t>On the rainbow attack: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Calibri" panose="020F0502020204030204" pitchFamily="34" charset="0"/>
              </a:rPr>
              <a:t> </a:t>
            </a:r>
            <a:r>
              <a:rPr lang="en-US" dirty="0">
                <a:solidFill>
                  <a:srgbClr val="18191B"/>
                </a:solidFill>
                <a:effectLst/>
                <a:latin typeface="Arial" panose="020B0604020202020204" pitchFamily="34" charset="0"/>
              </a:rPr>
              <a:t>(1) We appreciate the persistent effort in analyzing candidates;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8191B"/>
                </a:solidFill>
                <a:effectLst/>
                <a:latin typeface="Arial" panose="020B0604020202020204" pitchFamily="34" charset="0"/>
              </a:rPr>
              <a:t>(2) Don't implement  candidates for products until NIST standardize it.</a:t>
            </a:r>
          </a:p>
          <a:p>
            <a:endParaRPr lang="en-US" dirty="0">
              <a:solidFill>
                <a:srgbClr val="000000"/>
              </a:solidFill>
              <a:latin typeface="Segoe UI" panose="020B0502040204020203" pitchFamily="34" charset="0"/>
            </a:endParaRPr>
          </a:p>
          <a:p>
            <a:endParaRPr lang="en-US" dirty="0">
              <a:solidFill>
                <a:srgbClr val="000000"/>
              </a:solidFill>
              <a:latin typeface="Segoe UI" panose="020B0502040204020203" pitchFamily="34" charset="0"/>
            </a:endParaRPr>
          </a:p>
          <a:p>
            <a:r>
              <a:rPr lang="en-US" dirty="0">
                <a:solidFill>
                  <a:srgbClr val="000000"/>
                </a:solidFill>
                <a:latin typeface="Segoe UI" panose="020B0502040204020203" pitchFamily="34" charset="0"/>
              </a:rPr>
              <a:t>Jan 2021 </a:t>
            </a:r>
            <a:r>
              <a:rPr lang="en-US" dirty="0" err="1">
                <a:solidFill>
                  <a:srgbClr val="000000"/>
                </a:solidFill>
                <a:latin typeface="Segoe UI" panose="020B0502040204020203" pitchFamily="34" charset="0"/>
              </a:rPr>
              <a:t>pqc</a:t>
            </a:r>
            <a:r>
              <a:rPr lang="en-US" dirty="0">
                <a:solidFill>
                  <a:srgbClr val="000000"/>
                </a:solidFill>
                <a:latin typeface="Segoe UI" panose="020B0502040204020203" pitchFamily="34" charset="0"/>
              </a:rPr>
              <a:t>-forum post from NIST: </a:t>
            </a:r>
          </a:p>
          <a:p>
            <a:pPr lvl="1"/>
            <a:r>
              <a:rPr lang="en-US" sz="1800" dirty="0">
                <a:solidFill>
                  <a:srgbClr val="000000"/>
                </a:solidFill>
                <a:latin typeface="Segoe UI" panose="020B0502040204020203" pitchFamily="34" charset="0"/>
              </a:rPr>
              <a:t>"NIST sees </a:t>
            </a:r>
            <a:r>
              <a:rPr lang="en-US" sz="1800" b="1" dirty="0">
                <a:solidFill>
                  <a:srgbClr val="000000"/>
                </a:solidFill>
                <a:latin typeface="Segoe UI" panose="020B0502040204020203" pitchFamily="34" charset="0"/>
              </a:rPr>
              <a:t>SPHINCS+</a:t>
            </a:r>
            <a:r>
              <a:rPr lang="en-US" sz="1800" dirty="0">
                <a:solidFill>
                  <a:srgbClr val="000000"/>
                </a:solidFill>
                <a:latin typeface="Segoe UI" panose="020B0502040204020203" pitchFamily="34" charset="0"/>
              </a:rPr>
              <a:t> as an extremely conservative choice for standardization. If NIST’s confidence in better performing signature algorithms is shaken by new analysis , </a:t>
            </a:r>
            <a:r>
              <a:rPr lang="en-US" sz="1800" b="1" dirty="0">
                <a:solidFill>
                  <a:srgbClr val="000000"/>
                </a:solidFill>
                <a:latin typeface="Segoe UI" panose="020B0502040204020203" pitchFamily="34" charset="0"/>
              </a:rPr>
              <a:t>SPHINCS+</a:t>
            </a:r>
            <a:r>
              <a:rPr lang="en-US" sz="1800" dirty="0">
                <a:solidFill>
                  <a:srgbClr val="000000"/>
                </a:solidFill>
                <a:latin typeface="Segoe UI" panose="020B0502040204020203" pitchFamily="34" charset="0"/>
              </a:rPr>
              <a:t> could provide an immediately available algorithm for standardization at the end of the third round. ”</a:t>
            </a:r>
          </a:p>
          <a:p>
            <a:pPr lvl="1"/>
            <a:endParaRPr lang="en-US" sz="1800" dirty="0">
              <a:solidFill>
                <a:srgbClr val="000000"/>
              </a:solidFill>
              <a:latin typeface="Segoe UI" panose="020B0502040204020203" pitchFamily="34" charset="0"/>
            </a:endParaRPr>
          </a:p>
          <a:p>
            <a:pPr lvl="1"/>
            <a:r>
              <a:rPr lang="en-US" sz="1800" dirty="0">
                <a:solidFill>
                  <a:srgbClr val="000000"/>
                </a:solidFill>
                <a:latin typeface="Segoe UI" panose="020B0502040204020203" pitchFamily="34" charset="0"/>
              </a:rPr>
              <a:t>"NIST is pleased with the progress of the PQC standardization effort but recognizes that current and future research may lead to promising schemes which were not part of the NIST PQC Standardization Project. </a:t>
            </a:r>
            <a:r>
              <a:rPr lang="en-US" sz="1800" i="1" dirty="0">
                <a:solidFill>
                  <a:srgbClr val="000000"/>
                </a:solidFill>
                <a:latin typeface="Segoe UI" panose="020B0502040204020203" pitchFamily="34" charset="0"/>
              </a:rPr>
              <a:t>NIST may adopt a mechanism to accept such proposals at a later date. In particular, NIST would be interested in a general-purpose digital signature scheme which is not based on structured lattices." </a:t>
            </a:r>
            <a:endParaRPr lang="en-US" sz="1800" dirty="0"/>
          </a:p>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20</a:t>
            </a:fld>
            <a:endParaRPr lang="en-US"/>
          </a:p>
        </p:txBody>
      </p:sp>
    </p:spTree>
    <p:extLst>
      <p:ext uri="{BB962C8B-B14F-4D97-AF65-F5344CB8AC3E}">
        <p14:creationId xmlns:p14="http://schemas.microsoft.com/office/powerpoint/2010/main" val="2881121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22</a:t>
            </a:fld>
            <a:endParaRPr lang="en-US"/>
          </a:p>
        </p:txBody>
      </p:sp>
    </p:spTree>
    <p:extLst>
      <p:ext uri="{BB962C8B-B14F-4D97-AF65-F5344CB8AC3E}">
        <p14:creationId xmlns:p14="http://schemas.microsoft.com/office/powerpoint/2010/main" val="639153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24</a:t>
            </a:fld>
            <a:endParaRPr lang="en-US"/>
          </a:p>
        </p:txBody>
      </p:sp>
    </p:spTree>
    <p:extLst>
      <p:ext uri="{BB962C8B-B14F-4D97-AF65-F5344CB8AC3E}">
        <p14:creationId xmlns:p14="http://schemas.microsoft.com/office/powerpoint/2010/main" val="920705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Dilithium – pretty straightforward? (uniform sampling everywhere)</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Falcon keygen and FFT-</a:t>
            </a:r>
            <a:r>
              <a:rPr lang="en-US" b="0" i="0" u="none" strike="noStrike" dirty="0" err="1">
                <a:solidFill>
                  <a:srgbClr val="000000"/>
                </a:solidFill>
                <a:effectLst/>
                <a:latin typeface="Calibri" panose="020F0502020204030204" pitchFamily="34" charset="0"/>
              </a:rPr>
              <a:t>samp</a:t>
            </a:r>
            <a:r>
              <a:rPr lang="en-US" b="0" i="0" u="none" strike="noStrike" dirty="0">
                <a:solidFill>
                  <a:srgbClr val="000000"/>
                </a:solidFill>
                <a:effectLst/>
                <a:latin typeface="Calibri" panose="020F0502020204030204" pitchFamily="34" charset="0"/>
              </a:rPr>
              <a:t> are delicate to implement</a:t>
            </a:r>
            <a:r>
              <a:rPr lang="en-US" b="0" i="0" dirty="0">
                <a:solidFill>
                  <a:srgbClr val="000000"/>
                </a:solidFill>
                <a:effectLst/>
                <a:latin typeface="Calibri" panose="020F0502020204030204" pitchFamily="34" charset="0"/>
              </a:rPr>
              <a:t>​, </a:t>
            </a:r>
            <a:r>
              <a:rPr lang="en-US" b="0" i="0" u="none" strike="noStrike" dirty="0">
                <a:solidFill>
                  <a:srgbClr val="000000"/>
                </a:solidFill>
                <a:effectLst/>
                <a:latin typeface="Calibri" panose="020F0502020204030204" pitchFamily="34" charset="0"/>
              </a:rPr>
              <a:t>Floating-</a:t>
            </a:r>
            <a:r>
              <a:rPr lang="en-US" b="0" i="0" u="none" strike="noStrike" dirty="0" err="1">
                <a:solidFill>
                  <a:srgbClr val="000000"/>
                </a:solidFill>
                <a:effectLst/>
                <a:latin typeface="Calibri" panose="020F0502020204030204" pitchFamily="34" charset="0"/>
              </a:rPr>
              <a:t>pt</a:t>
            </a:r>
            <a:r>
              <a:rPr lang="en-US" b="0" i="0" u="none" strike="noStrike" dirty="0">
                <a:solidFill>
                  <a:srgbClr val="000000"/>
                </a:solidFill>
                <a:effectLst/>
                <a:latin typeface="Calibri" panose="020F0502020204030204" pitchFamily="34" charset="0"/>
              </a:rPr>
              <a:t> arithmetic</a:t>
            </a:r>
            <a:r>
              <a:rPr lang="en-US" b="0" i="0" dirty="0">
                <a:solidFill>
                  <a:srgbClr val="000000"/>
                </a:solidFill>
                <a:effectLst/>
                <a:latin typeface="Calibri" panose="020F0502020204030204" pitchFamily="34" charset="0"/>
              </a:rPr>
              <a:t>​</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53 bits of precision – no problem in software. A concern in resource-constrained hardware without native support</a:t>
            </a: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25</a:t>
            </a:fld>
            <a:endParaRPr lang="en-US"/>
          </a:p>
        </p:txBody>
      </p:sp>
    </p:spTree>
    <p:extLst>
      <p:ext uri="{BB962C8B-B14F-4D97-AF65-F5344CB8AC3E}">
        <p14:creationId xmlns:p14="http://schemas.microsoft.com/office/powerpoint/2010/main" val="168761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6913"/>
            <a:ext cx="4641850" cy="3481387"/>
          </a:xfrm>
        </p:spPr>
      </p:sp>
      <p:sp>
        <p:nvSpPr>
          <p:cNvPr id="3" name="Notes Placeholder 2"/>
          <p:cNvSpPr>
            <a:spLocks noGrp="1"/>
          </p:cNvSpPr>
          <p:nvPr>
            <p:ph type="body" idx="1"/>
          </p:nvPr>
        </p:nvSpPr>
        <p:spPr/>
        <p:txBody>
          <a:bodyPr/>
          <a:lstStyle/>
          <a:p>
            <a:r>
              <a:rPr lang="en-US" dirty="0"/>
              <a:t>In the 1990s, this wasn’t yet a practical threat.  No real quantum computers</a:t>
            </a:r>
          </a:p>
        </p:txBody>
      </p:sp>
      <p:sp>
        <p:nvSpPr>
          <p:cNvPr id="4" name="Slide Number Placeholder 3"/>
          <p:cNvSpPr>
            <a:spLocks noGrp="1"/>
          </p:cNvSpPr>
          <p:nvPr>
            <p:ph type="sldNum" sz="quarter" idx="5"/>
          </p:nvPr>
        </p:nvSpPr>
        <p:spPr/>
        <p:txBody>
          <a:bodyPr/>
          <a:lstStyle/>
          <a:p>
            <a:fld id="{160AAD2E-7E06-484F-A81A-76F2718A1EBB}" type="slidenum">
              <a:rPr lang="en-US" smtClean="0"/>
              <a:pPr/>
              <a:t>3</a:t>
            </a:fld>
            <a:endParaRPr lang="en-US"/>
          </a:p>
        </p:txBody>
      </p:sp>
    </p:spTree>
    <p:extLst>
      <p:ext uri="{BB962C8B-B14F-4D97-AF65-F5344CB8AC3E}">
        <p14:creationId xmlns:p14="http://schemas.microsoft.com/office/powerpoint/2010/main" val="2913140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6913"/>
            <a:ext cx="4641850" cy="3481387"/>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dirty="0">
                <a:solidFill>
                  <a:srgbClr val="201F1E"/>
                </a:solidFill>
                <a:effectLst/>
                <a:latin typeface="Calibri" panose="020F0502020204030204" pitchFamily="34" charset="0"/>
              </a:rPr>
              <a:t>NIST will consider the IPR impact when making selections. Actually, even though we did not receive a lot feedback, it is clear that the candidates with IPR issues would not be adopted.</a:t>
            </a:r>
            <a:endParaRPr lang="en-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We agree critical for adoption</a:t>
            </a:r>
          </a:p>
          <a:p>
            <a:pPr algn="l" rtl="0" fontAlgn="base">
              <a:buFont typeface="Arial" panose="020B0604020202020204" pitchFamily="34" charset="0"/>
              <a:buChar char="•"/>
            </a:pPr>
            <a:endParaRPr lang="en-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Really emphasize not enough public feedback on impact of IP</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As was described in the original Call for Algorithms, and discussed on the PQC Forum, NIST has been reviewing intellectual property claims against the PQC finalists.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While submitters were required to disclose applicable patents and declare their intent for regarding licensing, a challenge in this process has been addressing IP claims by third parties, particularly against lattice-based candidates.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NIST has been engaging IP holders to discuss applicability and intentions regarding licensing, including preliminary discussions with CNRS.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While it is not clear whether these patents apply to the PQC finalists, we recognize the impact that even questions over IPR and licensing terms can have on the adoption of cryptographic algorithms.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While we intend to word towards clarity on these issues, we note that there are no easy answers or solutions to these questions, and we want to acknowledge NIST’s constraints up-front to avoid potential misunderstandings.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We do not expect definitive answers on the applicability of patent during the timeline of this selection process.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Furthermore, NIST does not have significant resources to license patents on behalf of implementers and users of cryptographic technologies.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Ultimately, we want to hear from the community how intellectual property considerations will impact their adoption of any of the finalists, including questions over applicability and the effect of royalty-bearing licenses.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We welcome discussion of these issues, on the PQC Forum and other venues, as input to the selection and standardization process. </a:t>
            </a:r>
          </a:p>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26</a:t>
            </a:fld>
            <a:endParaRPr lang="en-US"/>
          </a:p>
        </p:txBody>
      </p:sp>
    </p:spTree>
    <p:extLst>
      <p:ext uri="{BB962C8B-B14F-4D97-AF65-F5344CB8AC3E}">
        <p14:creationId xmlns:p14="http://schemas.microsoft.com/office/powerpoint/2010/main" val="2644703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27</a:t>
            </a:fld>
            <a:endParaRPr lang="en-US"/>
          </a:p>
        </p:txBody>
      </p:sp>
    </p:spTree>
    <p:extLst>
      <p:ext uri="{BB962C8B-B14F-4D97-AF65-F5344CB8AC3E}">
        <p14:creationId xmlns:p14="http://schemas.microsoft.com/office/powerpoint/2010/main" val="2529616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documents will similarly be in SP’s or FIPS</a:t>
            </a:r>
          </a:p>
          <a:p>
            <a:endParaRPr lang="en-US" dirty="0"/>
          </a:p>
          <a:p>
            <a:r>
              <a:rPr lang="en-US" dirty="0"/>
              <a:t>A standard specifies the scheme’s details, including recommended parameter sets and primitive choices to instantiate it.  </a:t>
            </a:r>
          </a:p>
          <a:p>
            <a:r>
              <a:rPr lang="en-US" dirty="0"/>
              <a:t>Pretty much all the details you’d need to know to implement it</a:t>
            </a:r>
          </a:p>
          <a:p>
            <a:r>
              <a:rPr lang="en-US" dirty="0"/>
              <a:t>Also give some guidance for its safe usage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 major changes should be expected, but some possible small tweaking</a:t>
            </a:r>
          </a:p>
          <a:p>
            <a:endParaRPr lang="en-US" dirty="0"/>
          </a:p>
          <a:p>
            <a:endParaRPr lang="en-US" dirty="0"/>
          </a:p>
          <a:p>
            <a:r>
              <a:rPr lang="en-US" dirty="0"/>
              <a:t>Category 1 parameters, maybe?  Or be more conservative and start with category 3 parameters</a:t>
            </a:r>
          </a:p>
        </p:txBody>
      </p:sp>
      <p:sp>
        <p:nvSpPr>
          <p:cNvPr id="4" name="Slide Number Placeholder 3"/>
          <p:cNvSpPr>
            <a:spLocks noGrp="1"/>
          </p:cNvSpPr>
          <p:nvPr>
            <p:ph type="sldNum" sz="quarter" idx="5"/>
          </p:nvPr>
        </p:nvSpPr>
        <p:spPr/>
        <p:txBody>
          <a:bodyPr/>
          <a:lstStyle/>
          <a:p>
            <a:fld id="{3B6BA634-12D7-4696-8BC2-80117B96699C}" type="slidenum">
              <a:rPr lang="en-US" smtClean="0"/>
              <a:t>28</a:t>
            </a:fld>
            <a:endParaRPr lang="en-US"/>
          </a:p>
        </p:txBody>
      </p:sp>
    </p:spTree>
    <p:extLst>
      <p:ext uri="{BB962C8B-B14F-4D97-AF65-F5344CB8AC3E}">
        <p14:creationId xmlns:p14="http://schemas.microsoft.com/office/powerpoint/2010/main" val="290260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29</a:t>
            </a:fld>
            <a:endParaRPr lang="en-US"/>
          </a:p>
        </p:txBody>
      </p:sp>
    </p:spTree>
    <p:extLst>
      <p:ext uri="{BB962C8B-B14F-4D97-AF65-F5344CB8AC3E}">
        <p14:creationId xmlns:p14="http://schemas.microsoft.com/office/powerpoint/2010/main" val="527271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30</a:t>
            </a:fld>
            <a:endParaRPr lang="en-US"/>
          </a:p>
        </p:txBody>
      </p:sp>
    </p:spTree>
    <p:extLst>
      <p:ext uri="{BB962C8B-B14F-4D97-AF65-F5344CB8AC3E}">
        <p14:creationId xmlns:p14="http://schemas.microsoft.com/office/powerpoint/2010/main" val="127520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31</a:t>
            </a:fld>
            <a:endParaRPr lang="en-US"/>
          </a:p>
        </p:txBody>
      </p:sp>
    </p:spTree>
    <p:extLst>
      <p:ext uri="{BB962C8B-B14F-4D97-AF65-F5344CB8AC3E}">
        <p14:creationId xmlns:p14="http://schemas.microsoft.com/office/powerpoint/2010/main" val="350767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1F1E"/>
                </a:solidFill>
                <a:effectLst/>
                <a:latin typeface="Calibri" panose="020F0502020204030204" pitchFamily="34" charset="0"/>
              </a:rPr>
              <a:t>If do this – better slide</a:t>
            </a:r>
          </a:p>
          <a:p>
            <a:endParaRPr lang="en-US" b="0" i="0" dirty="0">
              <a:solidFill>
                <a:srgbClr val="201F1E"/>
              </a:solidFill>
              <a:effectLst/>
              <a:latin typeface="Calibri" panose="020F0502020204030204" pitchFamily="34" charset="0"/>
            </a:endParaRPr>
          </a:p>
          <a:p>
            <a:r>
              <a:rPr lang="en-US" b="0" i="0" dirty="0">
                <a:solidFill>
                  <a:srgbClr val="201F1E"/>
                </a:solidFill>
                <a:effectLst/>
                <a:latin typeface="Calibri" panose="020F0502020204030204" pitchFamily="34" charset="0"/>
              </a:rPr>
              <a:t>This is for protocol designers and implementers choosing to implement a hybrid scheme</a:t>
            </a:r>
          </a:p>
          <a:p>
            <a:endParaRPr lang="en-US" b="0" i="0" dirty="0">
              <a:solidFill>
                <a:srgbClr val="201F1E"/>
              </a:solidFill>
              <a:effectLst/>
              <a:latin typeface="Calibri" panose="020F0502020204030204" pitchFamily="34" charset="0"/>
            </a:endParaRPr>
          </a:p>
          <a:p>
            <a:r>
              <a:rPr lang="en-US" b="0" i="0" dirty="0">
                <a:solidFill>
                  <a:srgbClr val="201F1E"/>
                </a:solidFill>
                <a:effectLst/>
                <a:latin typeface="Century" panose="02040604050505020304" pitchFamily="18" charset="0"/>
              </a:rPr>
              <a:t>The figure may demonstrate “non-composite” </a:t>
            </a:r>
            <a:r>
              <a:rPr lang="en-US" b="0" i="0" dirty="0" err="1">
                <a:solidFill>
                  <a:srgbClr val="201F1E"/>
                </a:solidFill>
                <a:effectLst/>
                <a:latin typeface="Century" panose="02040604050505020304" pitchFamily="18" charset="0"/>
              </a:rPr>
              <a:t>bybrid</a:t>
            </a:r>
            <a:r>
              <a:rPr lang="en-US" b="0" i="0" dirty="0">
                <a:solidFill>
                  <a:srgbClr val="201F1E"/>
                </a:solidFill>
                <a:effectLst/>
                <a:latin typeface="Century" panose="02040604050505020304" pitchFamily="18" charset="0"/>
              </a:rPr>
              <a:t> mode. It is not my intention to limit it to non-composite. But you may say something that this is just an illustration. The actual combination of two schemes depends on the protocol </a:t>
            </a:r>
            <a:r>
              <a:rPr lang="en-US" b="0" i="0" dirty="0" err="1">
                <a:solidFill>
                  <a:srgbClr val="201F1E"/>
                </a:solidFill>
                <a:effectLst/>
                <a:latin typeface="Century" panose="02040604050505020304" pitchFamily="18" charset="0"/>
              </a:rPr>
              <a:t>specifications.</a:t>
            </a:r>
            <a:r>
              <a:rPr lang="en-US" b="0" i="0" dirty="0" err="1">
                <a:solidFill>
                  <a:srgbClr val="201F1E"/>
                </a:solidFill>
                <a:effectLst/>
                <a:latin typeface="Calibri" panose="020F0502020204030204" pitchFamily="34" charset="0"/>
              </a:rPr>
              <a:t>eme</a:t>
            </a:r>
            <a:r>
              <a:rPr lang="en-US" b="0" i="0" dirty="0">
                <a:solidFill>
                  <a:srgbClr val="201F1E"/>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32</a:t>
            </a:fld>
            <a:endParaRPr lang="en-US"/>
          </a:p>
        </p:txBody>
      </p:sp>
    </p:spTree>
    <p:extLst>
      <p:ext uri="{BB962C8B-B14F-4D97-AF65-F5344CB8AC3E}">
        <p14:creationId xmlns:p14="http://schemas.microsoft.com/office/powerpoint/2010/main" val="3708437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33</a:t>
            </a:fld>
            <a:endParaRPr lang="en-US"/>
          </a:p>
        </p:txBody>
      </p:sp>
    </p:spTree>
    <p:extLst>
      <p:ext uri="{BB962C8B-B14F-4D97-AF65-F5344CB8AC3E}">
        <p14:creationId xmlns:p14="http://schemas.microsoft.com/office/powerpoint/2010/main" val="2014096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8595B"/>
                </a:solidFill>
                <a:effectLst/>
                <a:latin typeface="Oxygen" panose="02000503000000000000" pitchFamily="2" charset="77"/>
              </a:rPr>
              <a:t>The National Institute of Standards and Technology (NIST) National Cybersecurity Center of Excellence (</a:t>
            </a:r>
            <a:r>
              <a:rPr lang="en-US" b="0" i="0" dirty="0" err="1">
                <a:solidFill>
                  <a:srgbClr val="58595B"/>
                </a:solidFill>
                <a:effectLst/>
                <a:latin typeface="Oxygen" panose="02000503000000000000" pitchFamily="2" charset="77"/>
              </a:rPr>
              <a:t>NCCoE</a:t>
            </a:r>
            <a:r>
              <a:rPr lang="en-US" b="0" i="0" dirty="0">
                <a:solidFill>
                  <a:srgbClr val="58595B"/>
                </a:solidFill>
                <a:effectLst/>
                <a:latin typeface="Oxygen" panose="02000503000000000000" pitchFamily="2" charset="77"/>
              </a:rPr>
              <a:t>) is inviting industry participants and other interested parties to participate in the </a:t>
            </a:r>
            <a:r>
              <a:rPr lang="en-US" b="0" i="1" u="sng" dirty="0">
                <a:solidFill>
                  <a:srgbClr val="4F8CBD"/>
                </a:solidFill>
                <a:effectLst/>
                <a:latin typeface="Oxygen" panose="02000503000000000000" pitchFamily="2" charset="77"/>
                <a:hlinkClick r:id="rId3"/>
              </a:rPr>
              <a:t>Migration to Post-Quantum Cryptography</a:t>
            </a:r>
            <a:r>
              <a:rPr lang="en-US" b="0" i="0" dirty="0">
                <a:solidFill>
                  <a:srgbClr val="58595B"/>
                </a:solidFill>
                <a:effectLst/>
                <a:latin typeface="Oxygen" panose="02000503000000000000" pitchFamily="2" charset="77"/>
              </a:rPr>
              <a:t> project.</a:t>
            </a:r>
          </a:p>
          <a:p>
            <a:pPr algn="l"/>
            <a:r>
              <a:rPr lang="en-US" b="0" i="0" dirty="0">
                <a:solidFill>
                  <a:srgbClr val="58595B"/>
                </a:solidFill>
                <a:effectLst/>
                <a:latin typeface="Oxygen" panose="02000503000000000000" pitchFamily="2" charset="77"/>
              </a:rPr>
              <a:t>If you are interested in joining the project team as a collaborator, please review the requirements identified in the </a:t>
            </a:r>
            <a:r>
              <a:rPr lang="en-US" b="0" i="0" u="sng" dirty="0">
                <a:solidFill>
                  <a:srgbClr val="4F8CBD"/>
                </a:solidFill>
                <a:effectLst/>
                <a:latin typeface="Oxygen" panose="02000503000000000000" pitchFamily="2" charset="77"/>
                <a:hlinkClick r:id="rId4"/>
              </a:rPr>
              <a:t>Federal Register Notice</a:t>
            </a:r>
            <a:r>
              <a:rPr lang="en-US" b="0" i="0" dirty="0">
                <a:solidFill>
                  <a:srgbClr val="58595B"/>
                </a:solidFill>
                <a:effectLst/>
                <a:latin typeface="Oxygen" panose="02000503000000000000" pitchFamily="2" charset="77"/>
              </a:rPr>
              <a:t> which is based on the </a:t>
            </a:r>
            <a:r>
              <a:rPr lang="en-US" b="0" i="0" u="sng" dirty="0">
                <a:solidFill>
                  <a:srgbClr val="4F8CBD"/>
                </a:solidFill>
                <a:effectLst/>
                <a:latin typeface="Oxygen" panose="02000503000000000000" pitchFamily="2" charset="77"/>
                <a:hlinkClick r:id="rId3"/>
              </a:rPr>
              <a:t>final project description</a:t>
            </a:r>
            <a:r>
              <a:rPr lang="en-US" b="0" i="0" dirty="0">
                <a:solidFill>
                  <a:srgbClr val="58595B"/>
                </a:solidFill>
                <a:effectLst/>
                <a:latin typeface="Oxygen" panose="02000503000000000000" pitchFamily="2" charset="77"/>
              </a:rPr>
              <a:t>.</a:t>
            </a:r>
          </a:p>
          <a:p>
            <a:pPr algn="l"/>
            <a:r>
              <a:rPr lang="en-US" b="0" i="0" dirty="0">
                <a:solidFill>
                  <a:srgbClr val="58595B"/>
                </a:solidFill>
                <a:effectLst/>
                <a:latin typeface="Oxygen" panose="02000503000000000000" pitchFamily="2" charset="77"/>
              </a:rPr>
              <a:t>Next, complete </a:t>
            </a:r>
            <a:r>
              <a:rPr lang="en-US" b="0" i="0" u="sng" dirty="0">
                <a:solidFill>
                  <a:srgbClr val="4F8CBD"/>
                </a:solidFill>
                <a:effectLst/>
                <a:latin typeface="Oxygen" panose="02000503000000000000" pitchFamily="2" charset="77"/>
                <a:hlinkClick r:id="rId5"/>
              </a:rPr>
              <a:t>this short form</a:t>
            </a:r>
            <a:r>
              <a:rPr lang="en-US" b="0" i="0" dirty="0">
                <a:solidFill>
                  <a:srgbClr val="58595B"/>
                </a:solidFill>
                <a:effectLst/>
                <a:latin typeface="Oxygen" panose="02000503000000000000" pitchFamily="2" charset="77"/>
              </a:rPr>
              <a:t> and we will send you a Letter of Interest template along with instructions. </a:t>
            </a:r>
          </a:p>
          <a:p>
            <a:pPr algn="l"/>
            <a:r>
              <a:rPr lang="en-US" b="1" i="0" dirty="0">
                <a:solidFill>
                  <a:srgbClr val="58595B"/>
                </a:solidFill>
                <a:effectLst/>
                <a:latin typeface="Oxygen" panose="02000503000000000000" pitchFamily="2" charset="77"/>
              </a:rPr>
              <a:t>Completed submissions are considered on a first-come, first served basis.</a:t>
            </a:r>
            <a:endParaRPr lang="en-US" b="0" i="0" dirty="0">
              <a:solidFill>
                <a:srgbClr val="58595B"/>
              </a:solidFill>
              <a:effectLst/>
              <a:latin typeface="Oxygen" panose="02000503000000000000" pitchFamily="2" charset="77"/>
            </a:endParaRPr>
          </a:p>
          <a:p>
            <a:pPr algn="l"/>
            <a:r>
              <a:rPr lang="en-US" b="0" i="0" dirty="0">
                <a:solidFill>
                  <a:srgbClr val="58595B"/>
                </a:solidFill>
                <a:effectLst/>
                <a:latin typeface="Oxygen" panose="02000503000000000000" pitchFamily="2" charset="77"/>
              </a:rPr>
              <a:t>Questions and comments on this publication may also be submitted to </a:t>
            </a:r>
            <a:r>
              <a:rPr lang="en-US" b="0" i="0" u="sng" dirty="0">
                <a:solidFill>
                  <a:srgbClr val="4F8CBD"/>
                </a:solidFill>
                <a:effectLst/>
                <a:latin typeface="Oxygen" panose="02000503000000000000" pitchFamily="2" charset="77"/>
                <a:hlinkClick r:id="rId6"/>
              </a:rPr>
              <a:t>applied-crypto-pqc@nist.gov</a:t>
            </a:r>
            <a:r>
              <a:rPr lang="en-US" b="0" i="0" dirty="0">
                <a:solidFill>
                  <a:srgbClr val="58595B"/>
                </a:solidFill>
                <a:effectLst/>
                <a:latin typeface="Oxygen" panose="02000503000000000000" pitchFamily="2" charset="77"/>
              </a:rPr>
              <a:t>.</a:t>
            </a:r>
          </a:p>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34</a:t>
            </a:fld>
            <a:endParaRPr lang="en-US"/>
          </a:p>
        </p:txBody>
      </p:sp>
    </p:spTree>
    <p:extLst>
      <p:ext uri="{BB962C8B-B14F-4D97-AF65-F5344CB8AC3E}">
        <p14:creationId xmlns:p14="http://schemas.microsoft.com/office/powerpoint/2010/main" val="872145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other countries</a:t>
            </a:r>
          </a:p>
          <a:p>
            <a:endParaRPr lang="en-US" dirty="0"/>
          </a:p>
          <a:p>
            <a:r>
              <a:rPr lang="en-US" dirty="0"/>
              <a:t>Not say much here</a:t>
            </a:r>
          </a:p>
        </p:txBody>
      </p:sp>
      <p:sp>
        <p:nvSpPr>
          <p:cNvPr id="4" name="Slide Number Placeholder 3"/>
          <p:cNvSpPr>
            <a:spLocks noGrp="1"/>
          </p:cNvSpPr>
          <p:nvPr>
            <p:ph type="sldNum" sz="quarter" idx="5"/>
          </p:nvPr>
        </p:nvSpPr>
        <p:spPr/>
        <p:txBody>
          <a:bodyPr/>
          <a:lstStyle/>
          <a:p>
            <a:fld id="{9C6804BF-A41C-8448-874E-9C0B6FDDAB7C}" type="slidenum">
              <a:rPr lang="en-US" smtClean="0"/>
              <a:t>35</a:t>
            </a:fld>
            <a:endParaRPr lang="en-US"/>
          </a:p>
        </p:txBody>
      </p:sp>
    </p:spTree>
    <p:extLst>
      <p:ext uri="{BB962C8B-B14F-4D97-AF65-F5344CB8AC3E}">
        <p14:creationId xmlns:p14="http://schemas.microsoft.com/office/powerpoint/2010/main" val="275127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B6BA634-12D7-4696-8BC2-80117B96699C}" type="slidenum">
              <a:rPr lang="en-US" smtClean="0"/>
              <a:t>4</a:t>
            </a:fld>
            <a:endParaRPr lang="en-US"/>
          </a:p>
        </p:txBody>
      </p:sp>
    </p:spTree>
    <p:extLst>
      <p:ext uri="{BB962C8B-B14F-4D97-AF65-F5344CB8AC3E}">
        <p14:creationId xmlns:p14="http://schemas.microsoft.com/office/powerpoint/2010/main" val="1707030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some attacks on lattices and </a:t>
            </a:r>
            <a:r>
              <a:rPr lang="en-US" dirty="0" err="1"/>
              <a:t>sphincs</a:t>
            </a:r>
            <a:r>
              <a:rPr lang="en-US"/>
              <a:t>+</a:t>
            </a:r>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36</a:t>
            </a:fld>
            <a:endParaRPr lang="en-US"/>
          </a:p>
        </p:txBody>
      </p:sp>
    </p:spTree>
    <p:extLst>
      <p:ext uri="{BB962C8B-B14F-4D97-AF65-F5344CB8AC3E}">
        <p14:creationId xmlns:p14="http://schemas.microsoft.com/office/powerpoint/2010/main" val="1969652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37</a:t>
            </a:fld>
            <a:endParaRPr lang="en-US"/>
          </a:p>
        </p:txBody>
      </p:sp>
    </p:spTree>
    <p:extLst>
      <p:ext uri="{BB962C8B-B14F-4D97-AF65-F5344CB8AC3E}">
        <p14:creationId xmlns:p14="http://schemas.microsoft.com/office/powerpoint/2010/main" val="872145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Reasons: </a:t>
            </a:r>
          </a:p>
          <a:p>
            <a:pPr marL="228600" indent="-228600">
              <a:buAutoNum type="arabicParenR"/>
            </a:pPr>
            <a:r>
              <a:rPr lang="en-US" baseline="0" dirty="0"/>
              <a:t>Standardization and adoption is slow – think about all that has to happen to be protected.</a:t>
            </a:r>
          </a:p>
          <a:p>
            <a:pPr marL="228600" indent="-228600">
              <a:buAutoNum type="arabicParenR"/>
            </a:pPr>
            <a:r>
              <a:rPr lang="en-US" baseline="0" dirty="0"/>
              <a:t>Harvest now, decrypt later threat exists now</a:t>
            </a:r>
          </a:p>
        </p:txBody>
      </p:sp>
      <p:sp>
        <p:nvSpPr>
          <p:cNvPr id="4" name="Slide Number Placeholder 3"/>
          <p:cNvSpPr>
            <a:spLocks noGrp="1"/>
          </p:cNvSpPr>
          <p:nvPr>
            <p:ph type="sldNum" sz="quarter" idx="10"/>
          </p:nvPr>
        </p:nvSpPr>
        <p:spPr/>
        <p:txBody>
          <a:bodyPr/>
          <a:lstStyle/>
          <a:p>
            <a:fld id="{3B6BA634-12D7-4696-8BC2-80117B96699C}" type="slidenum">
              <a:rPr lang="en-US" smtClean="0"/>
              <a:t>5</a:t>
            </a:fld>
            <a:endParaRPr lang="en-US"/>
          </a:p>
        </p:txBody>
      </p:sp>
    </p:spTree>
    <p:extLst>
      <p:ext uri="{BB962C8B-B14F-4D97-AF65-F5344CB8AC3E}">
        <p14:creationId xmlns:p14="http://schemas.microsoft.com/office/powerpoint/2010/main" val="132529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experts predict 10-15 years.  Nobody knows for sure</a:t>
            </a:r>
          </a:p>
        </p:txBody>
      </p:sp>
      <p:sp>
        <p:nvSpPr>
          <p:cNvPr id="4" name="Slide Number Placeholder 3"/>
          <p:cNvSpPr>
            <a:spLocks noGrp="1"/>
          </p:cNvSpPr>
          <p:nvPr>
            <p:ph type="sldNum" sz="quarter" idx="5"/>
          </p:nvPr>
        </p:nvSpPr>
        <p:spPr/>
        <p:txBody>
          <a:bodyPr/>
          <a:lstStyle/>
          <a:p>
            <a:fld id="{3B6BA634-12D7-4696-8BC2-80117B96699C}" type="slidenum">
              <a:rPr lang="en-US" smtClean="0"/>
              <a:t>7</a:t>
            </a:fld>
            <a:endParaRPr lang="en-US"/>
          </a:p>
        </p:txBody>
      </p:sp>
    </p:spTree>
    <p:extLst>
      <p:ext uri="{BB962C8B-B14F-4D97-AF65-F5344CB8AC3E}">
        <p14:creationId xmlns:p14="http://schemas.microsoft.com/office/powerpoint/2010/main" val="135028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 2022) – just a little bit more likely, but also one year later w/o a quantum computer. </a:t>
            </a:r>
          </a:p>
          <a:p>
            <a:endParaRPr lang="en-US" dirty="0"/>
          </a:p>
          <a:p>
            <a:r>
              <a:rPr lang="en-US" dirty="0"/>
              <a:t>46</a:t>
            </a:r>
          </a:p>
        </p:txBody>
      </p:sp>
      <p:sp>
        <p:nvSpPr>
          <p:cNvPr id="4" name="Slide Number Placeholder 3"/>
          <p:cNvSpPr>
            <a:spLocks noGrp="1"/>
          </p:cNvSpPr>
          <p:nvPr>
            <p:ph type="sldNum" sz="quarter" idx="5"/>
          </p:nvPr>
        </p:nvSpPr>
        <p:spPr/>
        <p:txBody>
          <a:bodyPr/>
          <a:lstStyle/>
          <a:p>
            <a:fld id="{3B6BA634-12D7-4696-8BC2-80117B96699C}" type="slidenum">
              <a:rPr lang="en-US" smtClean="0"/>
              <a:t>8</a:t>
            </a:fld>
            <a:endParaRPr lang="en-US"/>
          </a:p>
        </p:txBody>
      </p:sp>
    </p:spTree>
    <p:extLst>
      <p:ext uri="{BB962C8B-B14F-4D97-AF65-F5344CB8AC3E}">
        <p14:creationId xmlns:p14="http://schemas.microsoft.com/office/powerpoint/2010/main" val="1970130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6BA634-12D7-4696-8BC2-80117B96699C}" type="slidenum">
              <a:rPr lang="en-US" smtClean="0"/>
              <a:t>11</a:t>
            </a:fld>
            <a:endParaRPr lang="en-US"/>
          </a:p>
        </p:txBody>
      </p:sp>
    </p:spTree>
    <p:extLst>
      <p:ext uri="{BB962C8B-B14F-4D97-AF65-F5344CB8AC3E}">
        <p14:creationId xmlns:p14="http://schemas.microsoft.com/office/powerpoint/2010/main" val="388692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12</a:t>
            </a:fld>
            <a:endParaRPr lang="en-US"/>
          </a:p>
        </p:txBody>
      </p:sp>
    </p:spTree>
    <p:extLst>
      <p:ext uri="{BB962C8B-B14F-4D97-AF65-F5344CB8AC3E}">
        <p14:creationId xmlns:p14="http://schemas.microsoft.com/office/powerpoint/2010/main" val="383333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NIST security strength categories are defined in a way that leaves open the relative cost of various computational resources, including quantum gates, classical gates, quantum memory, classical memory, hardware, energy, time, etc. </a:t>
            </a:r>
          </a:p>
          <a:p>
            <a:r>
              <a:rPr lang="en-US" dirty="0"/>
              <a:t>The idea is that in order to meet, for example, category 1, the best attack violating the security definition of a parameter set should cost more than a brute-force key search attack on a single instance of AES-128, according to any plausible assumption regarding the relative cost of the various computational resources involved in a real-world attack. </a:t>
            </a:r>
          </a:p>
          <a:p>
            <a:r>
              <a:rPr lang="en-US" dirty="0"/>
              <a:t>Different opinions can arise regarding what constitutes a plausible assumption regarding the relative cost of computational resources. </a:t>
            </a:r>
          </a:p>
          <a:p>
            <a:endParaRPr lang="en-US" dirty="0"/>
          </a:p>
          <a:p>
            <a:r>
              <a:rPr lang="en-US" b="0" i="0" dirty="0">
                <a:effectLst/>
                <a:latin typeface="Arial" panose="020B0604020202020204" pitchFamily="34" charset="0"/>
              </a:rPr>
              <a:t>even if one has agreed upon a model, or a range of models, for evaluating the relative cost of various computational resources, there may still be uncertainty how much of a given resource an attack actually requires. </a:t>
            </a:r>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13</a:t>
            </a:fld>
            <a:endParaRPr lang="en-US"/>
          </a:p>
        </p:txBody>
      </p:sp>
    </p:spTree>
    <p:extLst>
      <p:ext uri="{BB962C8B-B14F-4D97-AF65-F5344CB8AC3E}">
        <p14:creationId xmlns:p14="http://schemas.microsoft.com/office/powerpoint/2010/main" val="848171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1773D7-C197-4588-8DF4-45F1A27AC2F5}"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253791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1773D7-C197-4588-8DF4-45F1A27AC2F5}" type="datetimeFigureOut">
              <a:rPr lang="en-US" smtClean="0"/>
              <a:t>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178245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1773D7-C197-4588-8DF4-45F1A27AC2F5}" type="datetimeFigureOut">
              <a:rPr lang="en-US" smtClean="0"/>
              <a:t>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240965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1773D7-C197-4588-8DF4-45F1A27AC2F5}" type="datetimeFigureOut">
              <a:rPr lang="en-US" smtClean="0"/>
              <a:t>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2263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1773D7-C197-4588-8DF4-45F1A27AC2F5}" type="datetimeFigureOut">
              <a:rPr lang="en-US" smtClean="0"/>
              <a:t>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2598054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11773D7-C197-4588-8DF4-45F1A27AC2F5}" type="datetimeFigureOut">
              <a:rPr lang="en-US" smtClean="0"/>
              <a:t>1/17/25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1611120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11773D7-C197-4588-8DF4-45F1A27AC2F5}" type="datetimeFigureOut">
              <a:rPr lang="en-US" smtClean="0"/>
              <a:t>1/17/25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4018873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773D7-C197-4588-8DF4-45F1A27AC2F5}"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4012696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773D7-C197-4588-8DF4-45F1A27AC2F5}"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1458062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84F49B-5A7F-2F45-9400-29748B34686B}"/>
              </a:ext>
            </a:extLst>
          </p:cNvPr>
          <p:cNvPicPr>
            <a:picLocks noChangeAspect="1"/>
          </p:cNvPicPr>
          <p:nvPr userDrawn="1"/>
        </p:nvPicPr>
        <p:blipFill>
          <a:blip r:embed="rId2"/>
          <a:stretch>
            <a:fillRect/>
          </a:stretch>
        </p:blipFill>
        <p:spPr>
          <a:xfrm>
            <a:off x="0" y="1"/>
            <a:ext cx="9144000" cy="1087129"/>
          </a:xfrm>
          <a:prstGeom prst="rect">
            <a:avLst/>
          </a:prstGeom>
        </p:spPr>
      </p:pic>
      <p:sp>
        <p:nvSpPr>
          <p:cNvPr id="6" name="Content Placeholder 3">
            <a:extLst>
              <a:ext uri="{FF2B5EF4-FFF2-40B4-BE49-F238E27FC236}">
                <a16:creationId xmlns:a16="http://schemas.microsoft.com/office/drawing/2014/main" id="{8D058A46-4497-4846-9950-4FE69B7CB514}"/>
              </a:ext>
            </a:extLst>
          </p:cNvPr>
          <p:cNvSpPr>
            <a:spLocks noGrp="1"/>
          </p:cNvSpPr>
          <p:nvPr>
            <p:ph sz="half" idx="2" hasCustomPrompt="1"/>
          </p:nvPr>
        </p:nvSpPr>
        <p:spPr>
          <a:xfrm>
            <a:off x="0" y="1088249"/>
            <a:ext cx="9144000" cy="3897872"/>
          </a:xfrm>
          <a:ln>
            <a:noFill/>
          </a:ln>
        </p:spPr>
        <p:txBody>
          <a:bodyPr/>
          <a:lstStyle>
            <a:lvl1pPr marL="0" indent="0">
              <a:buNone/>
              <a:defRPr/>
            </a:lvl1pPr>
          </a:lstStyle>
          <a:p>
            <a:pPr lvl="0"/>
            <a:r>
              <a:rPr lang="en-US" dirty="0"/>
              <a:t>Object/Photo</a:t>
            </a:r>
          </a:p>
        </p:txBody>
      </p:sp>
      <p:pic>
        <p:nvPicPr>
          <p:cNvPr id="10" name="Picture 9">
            <a:extLst>
              <a:ext uri="{FF2B5EF4-FFF2-40B4-BE49-F238E27FC236}">
                <a16:creationId xmlns:a16="http://schemas.microsoft.com/office/drawing/2014/main" id="{C55B0418-EA3E-F444-BA50-493E538C475E}"/>
              </a:ext>
            </a:extLst>
          </p:cNvPr>
          <p:cNvPicPr>
            <a:picLocks noChangeAspect="1"/>
          </p:cNvPicPr>
          <p:nvPr userDrawn="1"/>
        </p:nvPicPr>
        <p:blipFill>
          <a:blip r:embed="rId3">
            <a:alphaModFix amt="70000"/>
          </a:blip>
          <a:stretch>
            <a:fillRect/>
          </a:stretch>
        </p:blipFill>
        <p:spPr>
          <a:xfrm>
            <a:off x="8022056" y="508223"/>
            <a:ext cx="839561" cy="295401"/>
          </a:xfrm>
          <a:prstGeom prst="rect">
            <a:avLst/>
          </a:prstGeom>
        </p:spPr>
      </p:pic>
      <p:sp>
        <p:nvSpPr>
          <p:cNvPr id="7" name="Text Placeholder 2">
            <a:extLst>
              <a:ext uri="{FF2B5EF4-FFF2-40B4-BE49-F238E27FC236}">
                <a16:creationId xmlns:a16="http://schemas.microsoft.com/office/drawing/2014/main" id="{4038A29F-49C5-8E46-9DD1-3268CB9B3E64}"/>
              </a:ext>
            </a:extLst>
          </p:cNvPr>
          <p:cNvSpPr>
            <a:spLocks noGrp="1"/>
          </p:cNvSpPr>
          <p:nvPr>
            <p:ph type="body" idx="1" hasCustomPrompt="1"/>
          </p:nvPr>
        </p:nvSpPr>
        <p:spPr>
          <a:xfrm>
            <a:off x="819615" y="5213933"/>
            <a:ext cx="7368169" cy="126386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p:txBody>
      </p:sp>
      <p:sp>
        <p:nvSpPr>
          <p:cNvPr id="9" name="Title 1">
            <a:extLst>
              <a:ext uri="{FF2B5EF4-FFF2-40B4-BE49-F238E27FC236}">
                <a16:creationId xmlns:a16="http://schemas.microsoft.com/office/drawing/2014/main" id="{BCFA929C-C054-5949-B389-B2BE80C59E61}"/>
              </a:ext>
            </a:extLst>
          </p:cNvPr>
          <p:cNvSpPr>
            <a:spLocks noGrp="1"/>
          </p:cNvSpPr>
          <p:nvPr>
            <p:ph type="title"/>
          </p:nvPr>
        </p:nvSpPr>
        <p:spPr>
          <a:xfrm>
            <a:off x="430346" y="-10745"/>
            <a:ext cx="7886700" cy="1325563"/>
          </a:xfrm>
        </p:spPr>
        <p:txBody>
          <a:bodyPr>
            <a:normAutofit/>
          </a:bodyPr>
          <a:lstStyle>
            <a:lvl1pPr>
              <a:defRPr sz="33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876715739"/>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orient="horz" pos="50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84F49B-5A7F-2F45-9400-29748B34686B}"/>
              </a:ext>
            </a:extLst>
          </p:cNvPr>
          <p:cNvPicPr>
            <a:picLocks noChangeAspect="1"/>
          </p:cNvPicPr>
          <p:nvPr userDrawn="1"/>
        </p:nvPicPr>
        <p:blipFill>
          <a:blip r:embed="rId2"/>
          <a:stretch>
            <a:fillRect/>
          </a:stretch>
        </p:blipFill>
        <p:spPr>
          <a:xfrm>
            <a:off x="0" y="1"/>
            <a:ext cx="9144000" cy="1087129"/>
          </a:xfrm>
          <a:prstGeom prst="rect">
            <a:avLst/>
          </a:prstGeom>
        </p:spPr>
      </p:pic>
      <p:sp>
        <p:nvSpPr>
          <p:cNvPr id="6" name="Content Placeholder 3">
            <a:extLst>
              <a:ext uri="{FF2B5EF4-FFF2-40B4-BE49-F238E27FC236}">
                <a16:creationId xmlns:a16="http://schemas.microsoft.com/office/drawing/2014/main" id="{8D058A46-4497-4846-9950-4FE69B7CB514}"/>
              </a:ext>
            </a:extLst>
          </p:cNvPr>
          <p:cNvSpPr>
            <a:spLocks noGrp="1"/>
          </p:cNvSpPr>
          <p:nvPr>
            <p:ph sz="half" idx="2" hasCustomPrompt="1"/>
          </p:nvPr>
        </p:nvSpPr>
        <p:spPr>
          <a:xfrm>
            <a:off x="0" y="1088249"/>
            <a:ext cx="9144000" cy="3897872"/>
          </a:xfrm>
          <a:ln>
            <a:noFill/>
          </a:ln>
        </p:spPr>
        <p:txBody>
          <a:bodyPr/>
          <a:lstStyle>
            <a:lvl1pPr marL="0" indent="0">
              <a:buNone/>
              <a:defRPr/>
            </a:lvl1pPr>
          </a:lstStyle>
          <a:p>
            <a:pPr lvl="0"/>
            <a:r>
              <a:rPr lang="en-US" dirty="0"/>
              <a:t>Object/Photo</a:t>
            </a:r>
          </a:p>
        </p:txBody>
      </p:sp>
      <p:sp>
        <p:nvSpPr>
          <p:cNvPr id="7" name="Text Placeholder 2">
            <a:extLst>
              <a:ext uri="{FF2B5EF4-FFF2-40B4-BE49-F238E27FC236}">
                <a16:creationId xmlns:a16="http://schemas.microsoft.com/office/drawing/2014/main" id="{4038A29F-49C5-8E46-9DD1-3268CB9B3E64}"/>
              </a:ext>
            </a:extLst>
          </p:cNvPr>
          <p:cNvSpPr>
            <a:spLocks noGrp="1"/>
          </p:cNvSpPr>
          <p:nvPr>
            <p:ph type="body" idx="1" hasCustomPrompt="1"/>
          </p:nvPr>
        </p:nvSpPr>
        <p:spPr>
          <a:xfrm>
            <a:off x="819615" y="5213933"/>
            <a:ext cx="7368169" cy="126386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p:txBody>
      </p:sp>
      <p:sp>
        <p:nvSpPr>
          <p:cNvPr id="9" name="Title 1">
            <a:extLst>
              <a:ext uri="{FF2B5EF4-FFF2-40B4-BE49-F238E27FC236}">
                <a16:creationId xmlns:a16="http://schemas.microsoft.com/office/drawing/2014/main" id="{BCFA929C-C054-5949-B389-B2BE80C59E61}"/>
              </a:ext>
            </a:extLst>
          </p:cNvPr>
          <p:cNvSpPr>
            <a:spLocks noGrp="1"/>
          </p:cNvSpPr>
          <p:nvPr>
            <p:ph type="title"/>
          </p:nvPr>
        </p:nvSpPr>
        <p:spPr>
          <a:xfrm>
            <a:off x="430346" y="-10745"/>
            <a:ext cx="7886700" cy="1325563"/>
          </a:xfrm>
        </p:spPr>
        <p:txBody>
          <a:bodyPr>
            <a:normAutofit/>
          </a:bodyPr>
          <a:lstStyle>
            <a:lvl1pPr>
              <a:defRPr sz="33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847026517"/>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orient="horz" pos="50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773D7-C197-4588-8DF4-45F1A27AC2F5}"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144005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773D7-C197-4588-8DF4-45F1A27AC2F5}" type="datetimeFigureOut">
              <a:rPr lang="en-US" smtClean="0"/>
              <a:t>1/17/25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319160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1773D7-C197-4588-8DF4-45F1A27AC2F5}" type="datetimeFigureOut">
              <a:rPr lang="en-US" smtClean="0"/>
              <a:t>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70606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1773D7-C197-4588-8DF4-45F1A27AC2F5}" type="datetimeFigureOut">
              <a:rPr lang="en-US" smtClean="0"/>
              <a:t>1/17/25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206690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1773D7-C197-4588-8DF4-45F1A27AC2F5}" type="datetimeFigureOut">
              <a:rPr lang="en-US" smtClean="0"/>
              <a:t>1/17/25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174012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11773D7-C197-4588-8DF4-45F1A27AC2F5}" type="datetimeFigureOut">
              <a:rPr lang="en-US" smtClean="0"/>
              <a:t>1/17/25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295829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1773D7-C197-4588-8DF4-45F1A27AC2F5}" type="datetimeFigureOut">
              <a:rPr lang="en-US" smtClean="0"/>
              <a:t>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30368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1773D7-C197-4588-8DF4-45F1A27AC2F5}" type="datetimeFigureOut">
              <a:rPr lang="en-US" smtClean="0"/>
              <a:t>1/17/25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59221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911773D7-C197-4588-8DF4-45F1A27AC2F5}" type="datetimeFigureOut">
              <a:rPr lang="en-US" smtClean="0"/>
              <a:t>1/17/25</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A741362C-A8AF-4A67-8F50-4B3A4C2256E2}" type="slidenum">
              <a:rPr lang="en-US" smtClean="0"/>
              <a:t>‹#›</a:t>
            </a:fld>
            <a:endParaRPr lang="en-US"/>
          </a:p>
        </p:txBody>
      </p:sp>
    </p:spTree>
    <p:extLst>
      <p:ext uri="{BB962C8B-B14F-4D97-AF65-F5344CB8AC3E}">
        <p14:creationId xmlns:p14="http://schemas.microsoft.com/office/powerpoint/2010/main" val="315105233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33"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hyperlink" Target="https://doi.org/10.6028/NIST.IR.8240" TargetMode="External"/><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hyperlink" Target="https://doi.org/10.6028/NIST.IR.8105" TargetMode="External"/><Relationship Id="rId5" Type="http://schemas.openxmlformats.org/officeDocument/2006/relationships/hyperlink" Target="https://pixabay.com/en/red-flag-pennon-waving-pennant-303921/" TargetMode="External"/><Relationship Id="rId10" Type="http://schemas.openxmlformats.org/officeDocument/2006/relationships/hyperlink" Target="https://doi.org/10.6028/NIST.IR.8309" TargetMode="External"/><Relationship Id="rId4" Type="http://schemas.openxmlformats.org/officeDocument/2006/relationships/image" Target="../media/image27.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nvlpubs.nist.gov/nistpubs/ir/2019/NIST.IR.8240.pdf"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2.jpeg"/><Relationship Id="rId4" Type="http://schemas.openxmlformats.org/officeDocument/2006/relationships/hyperlink" Target="https://nvlpubs.nist.gov/nistpubs/ir/2020/NIST.IR.8309.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7.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93.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46.png"/><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www.nist.gov/pqcrypto"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54.jpeg"/><Relationship Id="rId4" Type="http://schemas.openxmlformats.org/officeDocument/2006/relationships/hyperlink" Target="mailto:pqc-comments@nist.gov"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hyperlink" Target="https://globalriskinstitute.org/publications/2021-quantum-threat-timeline-report/"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8077200" cy="2058361"/>
          </a:xfrm>
        </p:spPr>
        <p:txBody>
          <a:bodyPr>
            <a:noAutofit/>
          </a:bodyPr>
          <a:lstStyle/>
          <a:p>
            <a:r>
              <a:rPr lang="en-US" sz="4200" dirty="0"/>
              <a:t>The NIST PQC Project</a:t>
            </a:r>
            <a:endParaRPr lang="en-US" sz="4000" dirty="0"/>
          </a:p>
        </p:txBody>
      </p:sp>
      <p:sp>
        <p:nvSpPr>
          <p:cNvPr id="3" name="Subtitle 2"/>
          <p:cNvSpPr>
            <a:spLocks noGrp="1"/>
          </p:cNvSpPr>
          <p:nvPr>
            <p:ph type="subTitle" idx="1"/>
          </p:nvPr>
        </p:nvSpPr>
        <p:spPr/>
        <p:txBody>
          <a:bodyPr>
            <a:noAutofit/>
          </a:bodyPr>
          <a:lstStyle/>
          <a:p>
            <a:endParaRPr lang="en-US" sz="1600" dirty="0"/>
          </a:p>
          <a:p>
            <a:r>
              <a:rPr lang="en-US" sz="1600" dirty="0"/>
              <a:t>Dustin Moody</a:t>
            </a:r>
          </a:p>
          <a:p>
            <a:r>
              <a:rPr lang="en-US" sz="1600" dirty="0"/>
              <a:t>Post-Quantum Cryptography Team</a:t>
            </a:r>
          </a:p>
        </p:txBody>
      </p:sp>
      <p:pic>
        <p:nvPicPr>
          <p:cNvPr id="5" name="Picture 4">
            <a:extLst>
              <a:ext uri="{FF2B5EF4-FFF2-40B4-BE49-F238E27FC236}">
                <a16:creationId xmlns:a16="http://schemas.microsoft.com/office/drawing/2014/main" id="{CC01FC26-7FF0-9F41-8546-9D3B804A2E28}"/>
              </a:ext>
            </a:extLst>
          </p:cNvPr>
          <p:cNvPicPr>
            <a:picLocks noChangeAspect="1"/>
          </p:cNvPicPr>
          <p:nvPr/>
        </p:nvPicPr>
        <p:blipFill>
          <a:blip r:embed="rId2">
            <a:biLevel thresh="75000"/>
          </a:blip>
          <a:stretch>
            <a:fillRect/>
          </a:stretch>
        </p:blipFill>
        <p:spPr>
          <a:xfrm>
            <a:off x="4953000" y="6019800"/>
            <a:ext cx="3973068" cy="524744"/>
          </a:xfrm>
          <a:prstGeom prst="rect">
            <a:avLst/>
          </a:prstGeom>
        </p:spPr>
      </p:pic>
    </p:spTree>
    <p:extLst>
      <p:ext uri="{BB962C8B-B14F-4D97-AF65-F5344CB8AC3E}">
        <p14:creationId xmlns:p14="http://schemas.microsoft.com/office/powerpoint/2010/main" val="183832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939A3F-D240-CF21-847B-15D148A6DBD3}"/>
              </a:ext>
            </a:extLst>
          </p:cNvPr>
          <p:cNvSpPr>
            <a:spLocks noGrp="1"/>
          </p:cNvSpPr>
          <p:nvPr>
            <p:ph type="title"/>
          </p:nvPr>
        </p:nvSpPr>
        <p:spPr/>
        <p:txBody>
          <a:bodyPr/>
          <a:lstStyle/>
          <a:p>
            <a:r>
              <a:rPr lang="en-US" dirty="0"/>
              <a:t>NIST PQC Milestones and Timelines </a:t>
            </a:r>
          </a:p>
        </p:txBody>
      </p:sp>
      <p:sp>
        <p:nvSpPr>
          <p:cNvPr id="5" name="Content Placeholder 2">
            <a:extLst>
              <a:ext uri="{FF2B5EF4-FFF2-40B4-BE49-F238E27FC236}">
                <a16:creationId xmlns:a16="http://schemas.microsoft.com/office/drawing/2014/main" id="{DE3AF079-8D58-860E-E2D4-8694616ED578}"/>
              </a:ext>
            </a:extLst>
          </p:cNvPr>
          <p:cNvSpPr txBox="1">
            <a:spLocks/>
          </p:cNvSpPr>
          <p:nvPr/>
        </p:nvSpPr>
        <p:spPr bwMode="auto">
          <a:xfrm>
            <a:off x="1308944" y="2881744"/>
            <a:ext cx="2787097" cy="611424"/>
          </a:xfrm>
          <a:prstGeom prst="rect">
            <a:avLst/>
          </a:prstGeom>
          <a:noFill/>
          <a:ln w="9525">
            <a:noFill/>
            <a:miter lim="800000"/>
            <a:headEnd/>
            <a:tailEnd/>
          </a:ln>
        </p:spPr>
        <p:txBody>
          <a:bodyPr vert="horz" wrap="square" lIns="68562" tIns="34281" rIns="68562" bIns="34281"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defTabSz="685800" eaLnBrk="1" fontAlgn="auto" hangingPunct="1">
              <a:spcAft>
                <a:spcPts val="0"/>
              </a:spcAft>
              <a:buNone/>
              <a:defRPr/>
            </a:pPr>
            <a:endParaRPr lang="en-US" sz="1349" dirty="0">
              <a:solidFill>
                <a:prstClr val="black"/>
              </a:solidFill>
            </a:endParaRPr>
          </a:p>
          <a:p>
            <a:pPr marL="0" indent="0" defTabSz="685800" eaLnBrk="1" fontAlgn="auto" hangingPunct="1">
              <a:spcAft>
                <a:spcPts val="0"/>
              </a:spcAft>
              <a:buNone/>
              <a:defRPr/>
            </a:pPr>
            <a:r>
              <a:rPr lang="en-US" sz="1499" b="1" dirty="0">
                <a:solidFill>
                  <a:prstClr val="black"/>
                </a:solidFill>
              </a:rPr>
              <a:t>2017</a:t>
            </a:r>
            <a:br>
              <a:rPr lang="en-US" sz="1349" b="1" dirty="0">
                <a:solidFill>
                  <a:prstClr val="black"/>
                </a:solidFill>
              </a:rPr>
            </a:br>
            <a:r>
              <a:rPr lang="en-US" sz="1349" dirty="0">
                <a:solidFill>
                  <a:prstClr val="black"/>
                </a:solidFill>
              </a:rPr>
              <a:t>Received 82 submissions</a:t>
            </a:r>
          </a:p>
          <a:p>
            <a:pPr marL="0" indent="0" defTabSz="685800" eaLnBrk="1" fontAlgn="auto" hangingPunct="1">
              <a:spcAft>
                <a:spcPts val="0"/>
              </a:spcAft>
              <a:buNone/>
              <a:defRPr/>
            </a:pPr>
            <a:r>
              <a:rPr lang="en-US" sz="1349" dirty="0">
                <a:solidFill>
                  <a:prstClr val="black"/>
                </a:solidFill>
              </a:rPr>
              <a:t>Announced 69 1</a:t>
            </a:r>
            <a:r>
              <a:rPr lang="en-US" sz="1349" baseline="30000" dirty="0">
                <a:solidFill>
                  <a:prstClr val="black"/>
                </a:solidFill>
              </a:rPr>
              <a:t>st</a:t>
            </a:r>
            <a:r>
              <a:rPr lang="en-US" sz="1349" dirty="0">
                <a:solidFill>
                  <a:prstClr val="black"/>
                </a:solidFill>
              </a:rPr>
              <a:t> round candidates</a:t>
            </a:r>
          </a:p>
          <a:p>
            <a:pPr marL="0" indent="0" defTabSz="685800" eaLnBrk="1" fontAlgn="auto" hangingPunct="1">
              <a:spcAft>
                <a:spcPts val="0"/>
              </a:spcAft>
              <a:buNone/>
              <a:defRPr/>
            </a:pPr>
            <a:endParaRPr lang="en-US" sz="1349" dirty="0">
              <a:solidFill>
                <a:prstClr val="black"/>
              </a:solidFill>
            </a:endParaRPr>
          </a:p>
        </p:txBody>
      </p:sp>
      <p:sp>
        <p:nvSpPr>
          <p:cNvPr id="6" name="Content Placeholder 2">
            <a:extLst>
              <a:ext uri="{FF2B5EF4-FFF2-40B4-BE49-F238E27FC236}">
                <a16:creationId xmlns:a16="http://schemas.microsoft.com/office/drawing/2014/main" id="{125ECE91-6831-FF3E-FB3F-D09CDA6228AF}"/>
              </a:ext>
            </a:extLst>
          </p:cNvPr>
          <p:cNvSpPr txBox="1">
            <a:spLocks/>
          </p:cNvSpPr>
          <p:nvPr/>
        </p:nvSpPr>
        <p:spPr bwMode="auto">
          <a:xfrm>
            <a:off x="1755166" y="3538042"/>
            <a:ext cx="3652466" cy="433722"/>
          </a:xfrm>
          <a:prstGeom prst="rect">
            <a:avLst/>
          </a:prstGeom>
          <a:noFill/>
          <a:ln w="9525">
            <a:noFill/>
            <a:miter lim="800000"/>
            <a:headEnd/>
            <a:tailEnd/>
          </a:ln>
        </p:spPr>
        <p:txBody>
          <a:bodyPr vert="horz" wrap="square" lIns="68562" tIns="34281" rIns="68562" bIns="34281"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defTabSz="685800" eaLnBrk="1" fontAlgn="auto" hangingPunct="1">
              <a:spcAft>
                <a:spcPts val="0"/>
              </a:spcAft>
              <a:buNone/>
              <a:defRPr/>
            </a:pPr>
            <a:endParaRPr lang="en-US" sz="1349" dirty="0">
              <a:solidFill>
                <a:prstClr val="black"/>
              </a:solidFill>
            </a:endParaRPr>
          </a:p>
          <a:p>
            <a:pPr marL="0" indent="0" defTabSz="685800" eaLnBrk="1" hangingPunct="1">
              <a:buNone/>
              <a:defRPr/>
            </a:pPr>
            <a:r>
              <a:rPr lang="en-US" sz="1499" b="1" dirty="0">
                <a:solidFill>
                  <a:prstClr val="black"/>
                </a:solidFill>
              </a:rPr>
              <a:t>2018</a:t>
            </a:r>
            <a:endParaRPr lang="en-US" sz="1349" dirty="0">
              <a:solidFill>
                <a:prstClr val="black"/>
              </a:solidFill>
            </a:endParaRPr>
          </a:p>
          <a:p>
            <a:pPr marL="0" indent="0" defTabSz="685800" eaLnBrk="1" hangingPunct="1">
              <a:buNone/>
              <a:defRPr/>
            </a:pPr>
            <a:r>
              <a:rPr lang="en-US" sz="1349" dirty="0">
                <a:solidFill>
                  <a:prstClr val="black"/>
                </a:solidFill>
              </a:rPr>
              <a:t>Held the 1</a:t>
            </a:r>
            <a:r>
              <a:rPr lang="en-US" sz="1349" baseline="30000" dirty="0">
                <a:solidFill>
                  <a:prstClr val="black"/>
                </a:solidFill>
              </a:rPr>
              <a:t>st</a:t>
            </a:r>
            <a:r>
              <a:rPr lang="en-US" sz="1349" dirty="0">
                <a:solidFill>
                  <a:prstClr val="black"/>
                </a:solidFill>
              </a:rPr>
              <a:t> NIST PQC standardization Conference</a:t>
            </a:r>
          </a:p>
          <a:p>
            <a:pPr marL="0" indent="0" defTabSz="685800" eaLnBrk="1" fontAlgn="auto" hangingPunct="1">
              <a:spcAft>
                <a:spcPts val="0"/>
              </a:spcAft>
              <a:buNone/>
              <a:defRPr/>
            </a:pPr>
            <a:endParaRPr lang="en-US" sz="1349" dirty="0">
              <a:solidFill>
                <a:prstClr val="black"/>
              </a:solidFill>
            </a:endParaRPr>
          </a:p>
        </p:txBody>
      </p:sp>
      <p:sp>
        <p:nvSpPr>
          <p:cNvPr id="7" name="Content Placeholder 2">
            <a:extLst>
              <a:ext uri="{FF2B5EF4-FFF2-40B4-BE49-F238E27FC236}">
                <a16:creationId xmlns:a16="http://schemas.microsoft.com/office/drawing/2014/main" id="{F28983DB-9A93-5128-BFCF-061767A89B9A}"/>
              </a:ext>
            </a:extLst>
          </p:cNvPr>
          <p:cNvSpPr txBox="1">
            <a:spLocks/>
          </p:cNvSpPr>
          <p:nvPr/>
        </p:nvSpPr>
        <p:spPr>
          <a:xfrm>
            <a:off x="2074278" y="4044712"/>
            <a:ext cx="3829050" cy="674786"/>
          </a:xfrm>
          <a:prstGeom prst="rect">
            <a:avLst/>
          </a:prstGeom>
        </p:spPr>
        <p:txBody>
          <a:bodyPr vert="horz" lIns="68562" tIns="34281" rIns="68562" bIns="3428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99" b="1" dirty="0">
                <a:solidFill>
                  <a:prstClr val="black"/>
                </a:solidFill>
              </a:rPr>
              <a:t>2019  </a:t>
            </a:r>
            <a:br>
              <a:rPr lang="en-US" sz="1799" dirty="0">
                <a:solidFill>
                  <a:prstClr val="black"/>
                </a:solidFill>
              </a:rPr>
            </a:br>
            <a:r>
              <a:rPr lang="en-US" sz="1349" dirty="0">
                <a:solidFill>
                  <a:prstClr val="black"/>
                </a:solidFill>
              </a:rPr>
              <a:t>Announced 26 2</a:t>
            </a:r>
            <a:r>
              <a:rPr lang="en-US" sz="1349" baseline="30000" dirty="0">
                <a:solidFill>
                  <a:prstClr val="black"/>
                </a:solidFill>
              </a:rPr>
              <a:t>nd</a:t>
            </a:r>
            <a:r>
              <a:rPr lang="en-US" sz="1349" dirty="0">
                <a:solidFill>
                  <a:prstClr val="black"/>
                </a:solidFill>
              </a:rPr>
              <a:t> round candidates, </a:t>
            </a:r>
            <a:r>
              <a:rPr lang="en-US" sz="1350" dirty="0">
                <a:solidFill>
                  <a:prstClr val="black"/>
                </a:solidFill>
                <a:hlinkClick r:id="rId2"/>
              </a:rPr>
              <a:t>NISTIR 8240</a:t>
            </a:r>
            <a:endParaRPr lang="en-US" sz="1349" dirty="0">
              <a:solidFill>
                <a:prstClr val="black"/>
              </a:solidFill>
            </a:endParaRPr>
          </a:p>
          <a:p>
            <a:pPr marL="0" indent="0" defTabSz="685800">
              <a:spcBef>
                <a:spcPts val="750"/>
              </a:spcBef>
              <a:buNone/>
            </a:pPr>
            <a:r>
              <a:rPr lang="en-US" sz="1349" dirty="0">
                <a:solidFill>
                  <a:prstClr val="black"/>
                </a:solidFill>
              </a:rPr>
              <a:t>Held the 2</a:t>
            </a:r>
            <a:r>
              <a:rPr lang="en-US" sz="1349" baseline="30000" dirty="0">
                <a:solidFill>
                  <a:prstClr val="black"/>
                </a:solidFill>
              </a:rPr>
              <a:t>nd</a:t>
            </a:r>
            <a:r>
              <a:rPr lang="en-US" sz="1349" dirty="0">
                <a:solidFill>
                  <a:prstClr val="black"/>
                </a:solidFill>
              </a:rPr>
              <a:t> NIST PQC Standardization Conference</a:t>
            </a:r>
          </a:p>
          <a:p>
            <a:pPr marL="0" indent="0" defTabSz="685800">
              <a:spcBef>
                <a:spcPts val="750"/>
              </a:spcBef>
              <a:buNone/>
            </a:pPr>
            <a:endParaRPr lang="en-US" sz="1799" dirty="0">
              <a:solidFill>
                <a:prstClr val="black"/>
              </a:solidFill>
            </a:endParaRPr>
          </a:p>
        </p:txBody>
      </p:sp>
      <p:grpSp>
        <p:nvGrpSpPr>
          <p:cNvPr id="19" name="Group 18">
            <a:extLst>
              <a:ext uri="{FF2B5EF4-FFF2-40B4-BE49-F238E27FC236}">
                <a16:creationId xmlns:a16="http://schemas.microsoft.com/office/drawing/2014/main" id="{1ECBCF76-2ECC-E806-8F09-93E64E826EC7}"/>
              </a:ext>
            </a:extLst>
          </p:cNvPr>
          <p:cNvGrpSpPr/>
          <p:nvPr/>
        </p:nvGrpSpPr>
        <p:grpSpPr>
          <a:xfrm>
            <a:off x="6086947" y="1392856"/>
            <a:ext cx="2656524" cy="1891804"/>
            <a:chOff x="6089216" y="2254794"/>
            <a:chExt cx="2656524" cy="1891804"/>
          </a:xfrm>
        </p:grpSpPr>
        <p:pic>
          <p:nvPicPr>
            <p:cNvPr id="8" name="Picture 7">
              <a:extLst>
                <a:ext uri="{FF2B5EF4-FFF2-40B4-BE49-F238E27FC236}">
                  <a16:creationId xmlns:a16="http://schemas.microsoft.com/office/drawing/2014/main" id="{14FE892D-14B5-C268-3409-36258879B5A1}"/>
                </a:ext>
              </a:extLst>
            </p:cNvPr>
            <p:cNvPicPr>
              <a:picLocks noChangeAspect="1"/>
            </p:cNvPicPr>
            <p:nvPr/>
          </p:nvPicPr>
          <p:blipFill>
            <a:blip r:embed="rId3"/>
            <a:stretch>
              <a:fillRect/>
            </a:stretch>
          </p:blipFill>
          <p:spPr>
            <a:xfrm>
              <a:off x="6089216" y="2254794"/>
              <a:ext cx="2656524" cy="1772276"/>
            </a:xfrm>
            <a:prstGeom prst="rect">
              <a:avLst/>
            </a:prstGeom>
          </p:spPr>
        </p:pic>
        <p:pic>
          <p:nvPicPr>
            <p:cNvPr id="9" name="Picture 8">
              <a:extLst>
                <a:ext uri="{FF2B5EF4-FFF2-40B4-BE49-F238E27FC236}">
                  <a16:creationId xmlns:a16="http://schemas.microsoft.com/office/drawing/2014/main" id="{B5103338-20A2-F7D0-942E-0DB7C057F50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90106" y="3863210"/>
              <a:ext cx="330619" cy="283388"/>
            </a:xfrm>
            <a:prstGeom prst="rect">
              <a:avLst/>
            </a:prstGeom>
          </p:spPr>
        </p:pic>
        <p:pic>
          <p:nvPicPr>
            <p:cNvPr id="10" name="Picture 9">
              <a:extLst>
                <a:ext uri="{FF2B5EF4-FFF2-40B4-BE49-F238E27FC236}">
                  <a16:creationId xmlns:a16="http://schemas.microsoft.com/office/drawing/2014/main" id="{B3C3147E-4000-4A9D-2AC9-758242B8C0A9}"/>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38191" y="2769041"/>
              <a:ext cx="255206" cy="174317"/>
            </a:xfrm>
            <a:prstGeom prst="rect">
              <a:avLst/>
            </a:prstGeom>
          </p:spPr>
        </p:pic>
        <p:pic>
          <p:nvPicPr>
            <p:cNvPr id="11" name="Picture 10">
              <a:extLst>
                <a:ext uri="{FF2B5EF4-FFF2-40B4-BE49-F238E27FC236}">
                  <a16:creationId xmlns:a16="http://schemas.microsoft.com/office/drawing/2014/main" id="{C1D420E7-642B-BD79-F148-A7A286E21BCC}"/>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36826" y="3061891"/>
              <a:ext cx="248477" cy="196319"/>
            </a:xfrm>
            <a:prstGeom prst="rect">
              <a:avLst/>
            </a:prstGeom>
          </p:spPr>
        </p:pic>
        <p:pic>
          <p:nvPicPr>
            <p:cNvPr id="12" name="Picture 11">
              <a:extLst>
                <a:ext uri="{FF2B5EF4-FFF2-40B4-BE49-F238E27FC236}">
                  <a16:creationId xmlns:a16="http://schemas.microsoft.com/office/drawing/2014/main" id="{028D6048-CD62-1B81-151A-69C4948F268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33219" y="3280338"/>
              <a:ext cx="248477" cy="184851"/>
            </a:xfrm>
            <a:prstGeom prst="rect">
              <a:avLst/>
            </a:prstGeom>
          </p:spPr>
        </p:pic>
        <p:pic>
          <p:nvPicPr>
            <p:cNvPr id="13" name="Picture 12">
              <a:extLst>
                <a:ext uri="{FF2B5EF4-FFF2-40B4-BE49-F238E27FC236}">
                  <a16:creationId xmlns:a16="http://schemas.microsoft.com/office/drawing/2014/main" id="{1B471D3F-00D1-A4D2-D4CF-2C5E1E8B219B}"/>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81360" y="3539031"/>
              <a:ext cx="247107" cy="188797"/>
            </a:xfrm>
            <a:prstGeom prst="rect">
              <a:avLst/>
            </a:prstGeom>
          </p:spPr>
        </p:pic>
      </p:grpSp>
      <p:sp>
        <p:nvSpPr>
          <p:cNvPr id="14" name="Content Placeholder 2">
            <a:extLst>
              <a:ext uri="{FF2B5EF4-FFF2-40B4-BE49-F238E27FC236}">
                <a16:creationId xmlns:a16="http://schemas.microsoft.com/office/drawing/2014/main" id="{2362FCDD-F246-1E0C-CDC1-B7A6F5BDE737}"/>
              </a:ext>
            </a:extLst>
          </p:cNvPr>
          <p:cNvSpPr txBox="1">
            <a:spLocks/>
          </p:cNvSpPr>
          <p:nvPr/>
        </p:nvSpPr>
        <p:spPr>
          <a:xfrm>
            <a:off x="3581399" y="5912766"/>
            <a:ext cx="5257801" cy="335634"/>
          </a:xfrm>
          <a:prstGeom prst="rect">
            <a:avLst/>
          </a:prstGeom>
          <a:ln>
            <a:solidFill>
              <a:srgbClr val="FF0000"/>
            </a:solidFill>
            <a:prstDash val="solid"/>
          </a:ln>
        </p:spPr>
        <p:txBody>
          <a:bodyPr vert="horz" lIns="68562" tIns="34281" rIns="68562" bIns="3428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rPr>
              <a:t>2022  </a:t>
            </a:r>
            <a:r>
              <a:rPr lang="en-US" sz="1500" dirty="0">
                <a:solidFill>
                  <a:prstClr val="black"/>
                </a:solidFill>
              </a:rPr>
              <a:t>Make 3</a:t>
            </a:r>
            <a:r>
              <a:rPr lang="en-US" sz="1500" baseline="30000" dirty="0">
                <a:solidFill>
                  <a:prstClr val="black"/>
                </a:solidFill>
              </a:rPr>
              <a:t>rd</a:t>
            </a:r>
            <a:r>
              <a:rPr lang="en-US" sz="1500" dirty="0">
                <a:solidFill>
                  <a:prstClr val="black"/>
                </a:solidFill>
              </a:rPr>
              <a:t> round selection and draft standards</a:t>
            </a:r>
          </a:p>
          <a:p>
            <a:pPr marL="0" indent="0" defTabSz="685800">
              <a:spcBef>
                <a:spcPts val="750"/>
              </a:spcBef>
              <a:buNone/>
            </a:pPr>
            <a:r>
              <a:rPr lang="en-US" sz="1500" b="1" dirty="0">
                <a:solidFill>
                  <a:prstClr val="black"/>
                </a:solidFill>
              </a:rPr>
              <a:t>       2023    </a:t>
            </a:r>
            <a:r>
              <a:rPr lang="en-US" sz="1500" dirty="0">
                <a:solidFill>
                  <a:prstClr val="black"/>
                </a:solidFill>
              </a:rPr>
              <a:t>Release draft standards and call for public comments</a:t>
            </a:r>
          </a:p>
          <a:p>
            <a:pPr marL="0" indent="0" defTabSz="685800">
              <a:spcBef>
                <a:spcPts val="750"/>
              </a:spcBef>
              <a:buNone/>
            </a:pPr>
            <a:endParaRPr lang="en-US" sz="1799" dirty="0">
              <a:solidFill>
                <a:prstClr val="black"/>
              </a:solidFill>
            </a:endParaRPr>
          </a:p>
        </p:txBody>
      </p:sp>
      <p:sp>
        <p:nvSpPr>
          <p:cNvPr id="15" name="Content Placeholder 2">
            <a:extLst>
              <a:ext uri="{FF2B5EF4-FFF2-40B4-BE49-F238E27FC236}">
                <a16:creationId xmlns:a16="http://schemas.microsoft.com/office/drawing/2014/main" id="{B12D16D2-2946-A569-ABB4-20D42EA5A3AD}"/>
              </a:ext>
            </a:extLst>
          </p:cNvPr>
          <p:cNvSpPr txBox="1">
            <a:spLocks/>
          </p:cNvSpPr>
          <p:nvPr/>
        </p:nvSpPr>
        <p:spPr bwMode="auto">
          <a:xfrm>
            <a:off x="2556242" y="4756034"/>
            <a:ext cx="5257800" cy="517604"/>
          </a:xfrm>
          <a:prstGeom prst="rect">
            <a:avLst/>
          </a:prstGeom>
          <a:noFill/>
          <a:ln w="9525">
            <a:noFill/>
            <a:miter lim="800000"/>
            <a:headEnd/>
            <a:tailEnd/>
          </a:ln>
        </p:spPr>
        <p:txBody>
          <a:bodyPr vert="horz" wrap="square" lIns="68562" tIns="34281" rIns="68562" bIns="34281"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defTabSz="685800" eaLnBrk="1" fontAlgn="auto" hangingPunct="1">
              <a:spcAft>
                <a:spcPts val="0"/>
              </a:spcAft>
              <a:buNone/>
              <a:defRPr/>
            </a:pPr>
            <a:endParaRPr lang="en-US" sz="1349" dirty="0">
              <a:solidFill>
                <a:prstClr val="black"/>
              </a:solidFill>
            </a:endParaRPr>
          </a:p>
          <a:p>
            <a:pPr marL="0" indent="0" defTabSz="685800" eaLnBrk="1" fontAlgn="auto" hangingPunct="1">
              <a:spcAft>
                <a:spcPts val="0"/>
              </a:spcAft>
              <a:buNone/>
              <a:defRPr/>
            </a:pPr>
            <a:r>
              <a:rPr lang="en-US" sz="1499" b="1" dirty="0">
                <a:solidFill>
                  <a:prstClr val="black"/>
                </a:solidFill>
              </a:rPr>
              <a:t>2020</a:t>
            </a:r>
            <a:br>
              <a:rPr lang="en-US" sz="1349" b="1" dirty="0">
                <a:solidFill>
                  <a:prstClr val="black"/>
                </a:solidFill>
              </a:rPr>
            </a:br>
            <a:r>
              <a:rPr lang="en-US" sz="1349" dirty="0">
                <a:solidFill>
                  <a:prstClr val="black"/>
                </a:solidFill>
              </a:rPr>
              <a:t>Announced 3rd round 7 finalists and 8 alternate candidates.</a:t>
            </a:r>
            <a:r>
              <a:rPr lang="en-US" sz="1350" dirty="0">
                <a:solidFill>
                  <a:prstClr val="black"/>
                </a:solidFill>
                <a:hlinkClick r:id="rId10"/>
              </a:rPr>
              <a:t> NISTIR 8309</a:t>
            </a:r>
            <a:endParaRPr lang="en-US" sz="1349" dirty="0">
              <a:solidFill>
                <a:prstClr val="black"/>
              </a:solidFill>
            </a:endParaRPr>
          </a:p>
          <a:p>
            <a:pPr marL="0" indent="0" defTabSz="685800" eaLnBrk="1" fontAlgn="auto" hangingPunct="1">
              <a:spcAft>
                <a:spcPts val="0"/>
              </a:spcAft>
              <a:buNone/>
              <a:defRPr/>
            </a:pPr>
            <a:endParaRPr lang="en-US" sz="1349" dirty="0">
              <a:solidFill>
                <a:prstClr val="black"/>
              </a:solidFill>
            </a:endParaRPr>
          </a:p>
        </p:txBody>
      </p:sp>
      <p:sp>
        <p:nvSpPr>
          <p:cNvPr id="16" name="Content Placeholder 2">
            <a:extLst>
              <a:ext uri="{FF2B5EF4-FFF2-40B4-BE49-F238E27FC236}">
                <a16:creationId xmlns:a16="http://schemas.microsoft.com/office/drawing/2014/main" id="{72447066-3497-CFE4-CB17-3023A4D7720C}"/>
              </a:ext>
            </a:extLst>
          </p:cNvPr>
          <p:cNvSpPr txBox="1">
            <a:spLocks/>
          </p:cNvSpPr>
          <p:nvPr/>
        </p:nvSpPr>
        <p:spPr bwMode="auto">
          <a:xfrm>
            <a:off x="3031562" y="5314979"/>
            <a:ext cx="5257800" cy="517604"/>
          </a:xfrm>
          <a:prstGeom prst="rect">
            <a:avLst/>
          </a:prstGeom>
          <a:noFill/>
          <a:ln w="9525">
            <a:noFill/>
            <a:prstDash val="solid"/>
            <a:miter lim="800000"/>
            <a:headEnd/>
            <a:tailEnd/>
          </a:ln>
        </p:spPr>
        <p:txBody>
          <a:bodyPr vert="horz" wrap="square" lIns="68562" tIns="34281" rIns="68562" bIns="34281"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defTabSz="685800" eaLnBrk="1" fontAlgn="auto" hangingPunct="1">
              <a:spcAft>
                <a:spcPts val="0"/>
              </a:spcAft>
              <a:buNone/>
              <a:defRPr/>
            </a:pPr>
            <a:endParaRPr lang="en-US" sz="1349" dirty="0">
              <a:solidFill>
                <a:prstClr val="black"/>
              </a:solidFill>
            </a:endParaRPr>
          </a:p>
          <a:p>
            <a:pPr marL="0" indent="0" defTabSz="685800" eaLnBrk="1" fontAlgn="auto" hangingPunct="1">
              <a:spcAft>
                <a:spcPts val="0"/>
              </a:spcAft>
              <a:buNone/>
              <a:defRPr/>
            </a:pPr>
            <a:r>
              <a:rPr lang="en-US" sz="1499" b="1" dirty="0">
                <a:solidFill>
                  <a:prstClr val="black"/>
                </a:solidFill>
              </a:rPr>
              <a:t>2021</a:t>
            </a:r>
            <a:br>
              <a:rPr lang="en-US" sz="1349" b="1" dirty="0">
                <a:solidFill>
                  <a:prstClr val="black"/>
                </a:solidFill>
              </a:rPr>
            </a:br>
            <a:r>
              <a:rPr lang="en-US" sz="1349" dirty="0">
                <a:solidFill>
                  <a:prstClr val="black"/>
                </a:solidFill>
              </a:rPr>
              <a:t>Hold the 3</a:t>
            </a:r>
            <a:r>
              <a:rPr lang="en-US" sz="1349" baseline="30000" dirty="0">
                <a:solidFill>
                  <a:prstClr val="black"/>
                </a:solidFill>
              </a:rPr>
              <a:t>rd</a:t>
            </a:r>
            <a:r>
              <a:rPr lang="en-US" sz="1349" dirty="0">
                <a:solidFill>
                  <a:prstClr val="black"/>
                </a:solidFill>
              </a:rPr>
              <a:t> NIST PQC Standardization Conference</a:t>
            </a:r>
          </a:p>
          <a:p>
            <a:pPr marL="0" indent="0" defTabSz="685800" eaLnBrk="1" fontAlgn="auto" hangingPunct="1">
              <a:spcAft>
                <a:spcPts val="0"/>
              </a:spcAft>
              <a:buNone/>
              <a:defRPr/>
            </a:pPr>
            <a:endParaRPr lang="en-US" sz="1349" dirty="0">
              <a:solidFill>
                <a:prstClr val="black"/>
              </a:solidFill>
            </a:endParaRPr>
          </a:p>
        </p:txBody>
      </p:sp>
      <p:sp>
        <p:nvSpPr>
          <p:cNvPr id="17" name="Rectangle 16">
            <a:extLst>
              <a:ext uri="{FF2B5EF4-FFF2-40B4-BE49-F238E27FC236}">
                <a16:creationId xmlns:a16="http://schemas.microsoft.com/office/drawing/2014/main" id="{1304A9B6-96F8-96DB-39D0-7DE1CD4CE35A}"/>
              </a:ext>
            </a:extLst>
          </p:cNvPr>
          <p:cNvSpPr/>
          <p:nvPr/>
        </p:nvSpPr>
        <p:spPr>
          <a:xfrm>
            <a:off x="2556242" y="4756034"/>
            <a:ext cx="5257800" cy="5176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8" name="Right Arrow 17">
            <a:extLst>
              <a:ext uri="{FF2B5EF4-FFF2-40B4-BE49-F238E27FC236}">
                <a16:creationId xmlns:a16="http://schemas.microsoft.com/office/drawing/2014/main" id="{EECC16E6-27DA-E4F8-89AD-BCA399454C43}"/>
              </a:ext>
            </a:extLst>
          </p:cNvPr>
          <p:cNvSpPr/>
          <p:nvPr/>
        </p:nvSpPr>
        <p:spPr>
          <a:xfrm>
            <a:off x="2702491" y="6019882"/>
            <a:ext cx="774608" cy="2188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0" name="Content Placeholder 2">
            <a:extLst>
              <a:ext uri="{FF2B5EF4-FFF2-40B4-BE49-F238E27FC236}">
                <a16:creationId xmlns:a16="http://schemas.microsoft.com/office/drawing/2014/main" id="{6EE2FF9B-454B-BA92-5194-79645A2E4E9F}"/>
              </a:ext>
            </a:extLst>
          </p:cNvPr>
          <p:cNvSpPr txBox="1">
            <a:spLocks/>
          </p:cNvSpPr>
          <p:nvPr/>
        </p:nvSpPr>
        <p:spPr bwMode="auto">
          <a:xfrm>
            <a:off x="609600" y="1351354"/>
            <a:ext cx="2787097" cy="611424"/>
          </a:xfrm>
          <a:prstGeom prst="rect">
            <a:avLst/>
          </a:prstGeom>
          <a:noFill/>
          <a:ln w="9525">
            <a:noFill/>
            <a:miter lim="800000"/>
            <a:headEnd/>
            <a:tailEnd/>
          </a:ln>
        </p:spPr>
        <p:txBody>
          <a:bodyPr vert="horz" wrap="square" lIns="68562" tIns="34281" rIns="68562" bIns="34281"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defTabSz="685800" eaLnBrk="1" fontAlgn="auto" hangingPunct="1">
              <a:spcAft>
                <a:spcPts val="0"/>
              </a:spcAft>
              <a:buNone/>
              <a:defRPr/>
            </a:pPr>
            <a:endParaRPr lang="en-US" sz="1349" dirty="0">
              <a:solidFill>
                <a:prstClr val="black"/>
              </a:solidFill>
              <a:latin typeface="Calibri" panose="020F0502020204030204"/>
            </a:endParaRPr>
          </a:p>
          <a:p>
            <a:pPr marL="0" indent="0" defTabSz="685800" eaLnBrk="1" fontAlgn="auto" hangingPunct="1">
              <a:spcAft>
                <a:spcPts val="0"/>
              </a:spcAft>
              <a:buNone/>
              <a:defRPr/>
            </a:pPr>
            <a:r>
              <a:rPr lang="en-US" sz="1499" b="1" dirty="0">
                <a:solidFill>
                  <a:prstClr val="black"/>
                </a:solidFill>
              </a:rPr>
              <a:t>2010-2015</a:t>
            </a:r>
            <a:br>
              <a:rPr lang="en-US" sz="1349" b="1" dirty="0">
                <a:solidFill>
                  <a:prstClr val="black"/>
                </a:solidFill>
              </a:rPr>
            </a:br>
            <a:r>
              <a:rPr lang="en-US" sz="1349" dirty="0">
                <a:solidFill>
                  <a:prstClr val="black"/>
                </a:solidFill>
              </a:rPr>
              <a:t>NIST PQC project team builds</a:t>
            </a:r>
          </a:p>
          <a:p>
            <a:pPr marL="0" indent="0" defTabSz="685800" eaLnBrk="1" fontAlgn="auto" hangingPunct="1">
              <a:spcAft>
                <a:spcPts val="0"/>
              </a:spcAft>
              <a:buNone/>
              <a:defRPr/>
            </a:pPr>
            <a:r>
              <a:rPr lang="en-US" sz="1349" dirty="0">
                <a:solidFill>
                  <a:prstClr val="black"/>
                </a:solidFill>
              </a:rPr>
              <a:t>First PQC conference</a:t>
            </a:r>
          </a:p>
          <a:p>
            <a:pPr marL="0" indent="0" defTabSz="685800" eaLnBrk="1" fontAlgn="auto" hangingPunct="1">
              <a:spcAft>
                <a:spcPts val="0"/>
              </a:spcAft>
              <a:buNone/>
              <a:defRPr/>
            </a:pPr>
            <a:endParaRPr lang="en-US" sz="1349" dirty="0">
              <a:solidFill>
                <a:prstClr val="black"/>
              </a:solidFill>
              <a:latin typeface="Calibri" panose="020F0502020204030204"/>
            </a:endParaRPr>
          </a:p>
        </p:txBody>
      </p:sp>
      <p:sp>
        <p:nvSpPr>
          <p:cNvPr id="21" name="Content Placeholder 2">
            <a:extLst>
              <a:ext uri="{FF2B5EF4-FFF2-40B4-BE49-F238E27FC236}">
                <a16:creationId xmlns:a16="http://schemas.microsoft.com/office/drawing/2014/main" id="{91760294-067C-A973-84F2-908E39F21597}"/>
              </a:ext>
            </a:extLst>
          </p:cNvPr>
          <p:cNvSpPr txBox="1">
            <a:spLocks noGrp="1"/>
          </p:cNvSpPr>
          <p:nvPr>
            <p:ph sz="half" idx="2"/>
          </p:nvPr>
        </p:nvSpPr>
        <p:spPr bwMode="auto">
          <a:xfrm>
            <a:off x="909581" y="2108625"/>
            <a:ext cx="8996101" cy="859588"/>
          </a:xfrm>
          <a:prstGeom prst="rect">
            <a:avLst/>
          </a:prstGeom>
          <a:noFill/>
          <a:ln w="9525">
            <a:noFill/>
            <a:miter lim="800000"/>
            <a:headEnd/>
            <a:tailEnd/>
          </a:ln>
        </p:spPr>
        <p:txBody>
          <a:bodyPr vert="horz" wrap="square" lIns="68562" tIns="34281" rIns="68562" bIns="34281"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sz="1499" b="1" dirty="0"/>
              <a:t>2016</a:t>
            </a:r>
            <a:br>
              <a:rPr lang="en-US" sz="1349" b="1" dirty="0"/>
            </a:br>
            <a:r>
              <a:rPr lang="en-US" sz="1349" cap="none" dirty="0"/>
              <a:t>Determined criteria and requirements, published </a:t>
            </a:r>
            <a:r>
              <a:rPr lang="en-US" sz="1350" dirty="0">
                <a:hlinkClick r:id="rId11"/>
              </a:rPr>
              <a:t>NISTIR 8105</a:t>
            </a:r>
            <a:endParaRPr lang="en-US" sz="1349" dirty="0"/>
          </a:p>
          <a:p>
            <a:pPr marL="0" indent="0" eaLnBrk="1" fontAlgn="auto" hangingPunct="1">
              <a:spcAft>
                <a:spcPts val="0"/>
              </a:spcAft>
              <a:buNone/>
              <a:defRPr/>
            </a:pPr>
            <a:r>
              <a:rPr lang="en-US" sz="1349" cap="none" dirty="0"/>
              <a:t>Announced call for proposals</a:t>
            </a:r>
          </a:p>
          <a:p>
            <a:pPr marL="0" indent="0" eaLnBrk="1" fontAlgn="auto" hangingPunct="1">
              <a:spcAft>
                <a:spcPts val="0"/>
              </a:spcAft>
              <a:buNone/>
              <a:defRPr/>
            </a:pPr>
            <a:endParaRPr lang="en-US" sz="1349" dirty="0"/>
          </a:p>
        </p:txBody>
      </p:sp>
    </p:spTree>
    <p:extLst>
      <p:ext uri="{BB962C8B-B14F-4D97-AF65-F5344CB8AC3E}">
        <p14:creationId xmlns:p14="http://schemas.microsoft.com/office/powerpoint/2010/main" val="162915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6700" y="1676400"/>
            <a:ext cx="8610600" cy="3897872"/>
          </a:xfrm>
        </p:spPr>
        <p:txBody>
          <a:bodyPr>
            <a:normAutofit fontScale="62500" lnSpcReduction="20000"/>
          </a:bodyPr>
          <a:lstStyle/>
          <a:p>
            <a:pPr marL="457200" indent="-457200">
              <a:buFont typeface="Arial" panose="020B0604020202020204" pitchFamily="34" charset="0"/>
              <a:buChar char="•"/>
            </a:pPr>
            <a:r>
              <a:rPr lang="en-US" sz="3100" dirty="0"/>
              <a:t>NIST called for quantum-resistant cryptographic algorithms for new public-key crypto standards</a:t>
            </a:r>
          </a:p>
          <a:p>
            <a:pPr lvl="1">
              <a:buFont typeface="Arial" panose="020B0604020202020204" pitchFamily="34" charset="0"/>
              <a:buChar char="•"/>
            </a:pPr>
            <a:r>
              <a:rPr lang="en-US" dirty="0"/>
              <a:t>Digital signatures</a:t>
            </a:r>
          </a:p>
          <a:p>
            <a:pPr lvl="1">
              <a:buFont typeface="Arial" panose="020B0604020202020204" pitchFamily="34" charset="0"/>
              <a:buChar char="•"/>
            </a:pPr>
            <a:r>
              <a:rPr lang="en-US" dirty="0"/>
              <a:t>Encryption/key-establishment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900" dirty="0"/>
              <a:t>Our role: managing a process of achieving community consensus in a </a:t>
            </a:r>
            <a:r>
              <a:rPr lang="en-US" sz="2900" b="1" dirty="0"/>
              <a:t>transparent</a:t>
            </a:r>
            <a:r>
              <a:rPr lang="en-US" sz="2900" dirty="0"/>
              <a:t> and timely manner</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900" dirty="0"/>
              <a:t>Different and more complicated than past AES/SHA-3 competitions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900" dirty="0"/>
              <a:t>We will not pick a single “winner”</a:t>
            </a:r>
          </a:p>
          <a:p>
            <a:pPr lvl="1">
              <a:buFont typeface="Arial" panose="020B0604020202020204" pitchFamily="34" charset="0"/>
              <a:buChar char="•"/>
            </a:pPr>
            <a:r>
              <a:rPr lang="en-US" sz="2200" dirty="0"/>
              <a:t>Ideally, several algorithms will emerge as ‘good choices’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a:t>Call for Proposals</a:t>
            </a:r>
          </a:p>
        </p:txBody>
      </p:sp>
    </p:spTree>
    <p:extLst>
      <p:ext uri="{BB962C8B-B14F-4D97-AF65-F5344CB8AC3E}">
        <p14:creationId xmlns:p14="http://schemas.microsoft.com/office/powerpoint/2010/main" val="391704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6E70A-4160-2840-BE3F-9AB865F763EC}"/>
              </a:ext>
            </a:extLst>
          </p:cNvPr>
          <p:cNvSpPr>
            <a:spLocks noGrp="1"/>
          </p:cNvSpPr>
          <p:nvPr>
            <p:ph sz="half" idx="2"/>
          </p:nvPr>
        </p:nvSpPr>
        <p:spPr>
          <a:xfrm>
            <a:off x="215173" y="1752600"/>
            <a:ext cx="8713654" cy="3959960"/>
          </a:xfrm>
        </p:spPr>
        <p:txBody>
          <a:bodyPr>
            <a:normAutofit fontScale="85000" lnSpcReduction="10000"/>
          </a:bodyPr>
          <a:lstStyle/>
          <a:p>
            <a:pPr marL="385763" indent="-385763">
              <a:buFont typeface="+mj-lt"/>
              <a:buAutoNum type="arabicPeriod"/>
            </a:pPr>
            <a:r>
              <a:rPr lang="en-US" b="1" dirty="0"/>
              <a:t>Secure</a:t>
            </a:r>
            <a:r>
              <a:rPr lang="en-US" dirty="0"/>
              <a:t> against both classical and quantum attacks</a:t>
            </a:r>
          </a:p>
          <a:p>
            <a:pPr marL="385763" indent="-385763">
              <a:buFont typeface="+mj-lt"/>
              <a:buAutoNum type="arabicPeriod"/>
            </a:pPr>
            <a:endParaRPr lang="en-US" dirty="0"/>
          </a:p>
          <a:p>
            <a:pPr marL="385763" indent="-385763">
              <a:buFont typeface="+mj-lt"/>
              <a:buAutoNum type="arabicPeriod"/>
            </a:pPr>
            <a:r>
              <a:rPr lang="en-US" b="1" dirty="0"/>
              <a:t>Performance</a:t>
            </a:r>
            <a:r>
              <a:rPr lang="en-US" dirty="0"/>
              <a:t> - measured on various "classical" platforms</a:t>
            </a:r>
          </a:p>
          <a:p>
            <a:pPr marL="385763" indent="-385763">
              <a:buFont typeface="+mj-lt"/>
              <a:buAutoNum type="arabicPeriod"/>
            </a:pPr>
            <a:endParaRPr lang="en-US" dirty="0"/>
          </a:p>
          <a:p>
            <a:pPr marL="385763" indent="-385763">
              <a:buFont typeface="+mj-lt"/>
              <a:buAutoNum type="arabicPeriod"/>
            </a:pPr>
            <a:r>
              <a:rPr lang="en-US" b="1" dirty="0"/>
              <a:t>Other properties</a:t>
            </a:r>
          </a:p>
          <a:p>
            <a:pPr lvl="1"/>
            <a:r>
              <a:rPr lang="en-US" dirty="0"/>
              <a:t>Drop-in replacements - Compatibility with existing protocols and networks</a:t>
            </a:r>
          </a:p>
          <a:p>
            <a:pPr lvl="1"/>
            <a:r>
              <a:rPr lang="en-US" dirty="0"/>
              <a:t>Perfect forward secrecy</a:t>
            </a:r>
          </a:p>
          <a:p>
            <a:pPr lvl="1"/>
            <a:r>
              <a:rPr lang="en-US" dirty="0"/>
              <a:t>Resistance to side-channel attacks</a:t>
            </a:r>
          </a:p>
          <a:p>
            <a:pPr lvl="1"/>
            <a:r>
              <a:rPr lang="en-US" dirty="0"/>
              <a:t>Simplicity and flexibility</a:t>
            </a:r>
          </a:p>
          <a:p>
            <a:pPr lvl="1"/>
            <a:r>
              <a:rPr lang="en-US" dirty="0"/>
              <a:t>Misuse resistance, and </a:t>
            </a:r>
          </a:p>
          <a:p>
            <a:pPr lvl="1"/>
            <a:r>
              <a:rPr lang="en-US" dirty="0"/>
              <a:t>More</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760D7860-3664-324D-93E8-DF96BFF650E5}"/>
              </a:ext>
            </a:extLst>
          </p:cNvPr>
          <p:cNvSpPr>
            <a:spLocks noGrp="1"/>
          </p:cNvSpPr>
          <p:nvPr>
            <p:ph type="title"/>
          </p:nvPr>
        </p:nvSpPr>
        <p:spPr/>
        <p:txBody>
          <a:bodyPr/>
          <a:lstStyle/>
          <a:p>
            <a:r>
              <a:rPr lang="en-US" dirty="0"/>
              <a:t>Selection criteria</a:t>
            </a:r>
          </a:p>
        </p:txBody>
      </p:sp>
    </p:spTree>
    <p:extLst>
      <p:ext uri="{BB962C8B-B14F-4D97-AF65-F5344CB8AC3E}">
        <p14:creationId xmlns:p14="http://schemas.microsoft.com/office/powerpoint/2010/main" val="248103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338741" y="1843364"/>
            <a:ext cx="8466518" cy="3382662"/>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sz="1800" i="1" dirty="0"/>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Security categories</a:t>
            </a:r>
          </a:p>
        </p:txBody>
      </p:sp>
      <p:graphicFrame>
        <p:nvGraphicFramePr>
          <p:cNvPr id="8" name="Table 7">
            <a:extLst>
              <a:ext uri="{FF2B5EF4-FFF2-40B4-BE49-F238E27FC236}">
                <a16:creationId xmlns:a16="http://schemas.microsoft.com/office/drawing/2014/main" id="{538CE114-75FD-DB4C-99E9-0A6A24F7D48F}"/>
              </a:ext>
            </a:extLst>
          </p:cNvPr>
          <p:cNvGraphicFramePr>
            <a:graphicFrameLocks noGrp="1"/>
          </p:cNvGraphicFramePr>
          <p:nvPr>
            <p:extLst>
              <p:ext uri="{D42A27DB-BD31-4B8C-83A1-F6EECF244321}">
                <p14:modId xmlns:p14="http://schemas.microsoft.com/office/powerpoint/2010/main" val="394142379"/>
              </p:ext>
            </p:extLst>
          </p:nvPr>
        </p:nvGraphicFramePr>
        <p:xfrm>
          <a:off x="1526380" y="2330774"/>
          <a:ext cx="6091240" cy="1667910"/>
        </p:xfrm>
        <a:graphic>
          <a:graphicData uri="http://schemas.openxmlformats.org/drawingml/2006/table">
            <a:tbl>
              <a:tblPr firstRow="1" bandRow="1">
                <a:tableStyleId>{5C22544A-7EE6-4342-B048-85BDC9FD1C3A}</a:tableStyleId>
              </a:tblPr>
              <a:tblGrid>
                <a:gridCol w="628323">
                  <a:extLst>
                    <a:ext uri="{9D8B030D-6E8A-4147-A177-3AD203B41FA5}">
                      <a16:colId xmlns:a16="http://schemas.microsoft.com/office/drawing/2014/main" val="453178185"/>
                    </a:ext>
                  </a:extLst>
                </a:gridCol>
                <a:gridCol w="5462917">
                  <a:extLst>
                    <a:ext uri="{9D8B030D-6E8A-4147-A177-3AD203B41FA5}">
                      <a16:colId xmlns:a16="http://schemas.microsoft.com/office/drawing/2014/main" val="4028195574"/>
                    </a:ext>
                  </a:extLst>
                </a:gridCol>
              </a:tblGrid>
              <a:tr h="277985">
                <a:tc>
                  <a:txBody>
                    <a:bodyPr/>
                    <a:lstStyle/>
                    <a:p>
                      <a:pPr algn="ctr"/>
                      <a:r>
                        <a:rPr lang="en-US" sz="1200" dirty="0"/>
                        <a:t>Level</a:t>
                      </a:r>
                    </a:p>
                  </a:txBody>
                  <a:tcPr marL="68544" marR="68544" marT="34272" marB="34272"/>
                </a:tc>
                <a:tc>
                  <a:txBody>
                    <a:bodyPr/>
                    <a:lstStyle/>
                    <a:p>
                      <a:pPr algn="ctr"/>
                      <a:r>
                        <a:rPr lang="en-US" sz="1200" dirty="0"/>
                        <a:t>Security</a:t>
                      </a:r>
                      <a:r>
                        <a:rPr lang="en-US" sz="1200" baseline="0" dirty="0"/>
                        <a:t> Description</a:t>
                      </a:r>
                      <a:endParaRPr lang="en-US" sz="1200" dirty="0"/>
                    </a:p>
                  </a:txBody>
                  <a:tcPr marL="68544" marR="68544" marT="34272" marB="34272"/>
                </a:tc>
                <a:extLst>
                  <a:ext uri="{0D108BD9-81ED-4DB2-BD59-A6C34878D82A}">
                    <a16:rowId xmlns:a16="http://schemas.microsoft.com/office/drawing/2014/main" val="3270265095"/>
                  </a:ext>
                </a:extLst>
              </a:tr>
              <a:tr h="277985">
                <a:tc>
                  <a:txBody>
                    <a:bodyPr/>
                    <a:lstStyle/>
                    <a:p>
                      <a:pPr algn="ctr"/>
                      <a:r>
                        <a:rPr lang="en-US" sz="1200" dirty="0"/>
                        <a:t>I</a:t>
                      </a:r>
                    </a:p>
                  </a:txBody>
                  <a:tcPr marL="68544" marR="68544" marT="34272" marB="34272"/>
                </a:tc>
                <a:tc>
                  <a:txBody>
                    <a:bodyPr/>
                    <a:lstStyle/>
                    <a:p>
                      <a:r>
                        <a:rPr lang="en-US" sz="1200"/>
                        <a:t>At</a:t>
                      </a:r>
                      <a:r>
                        <a:rPr lang="en-US" sz="1200" baseline="0"/>
                        <a:t> least as hard to break as AES128   (exhaustive key search</a:t>
                      </a:r>
                      <a:r>
                        <a:rPr lang="en-US" sz="1200" baseline="0" dirty="0"/>
                        <a:t>)</a:t>
                      </a:r>
                      <a:endParaRPr lang="en-US" sz="1200" dirty="0"/>
                    </a:p>
                  </a:txBody>
                  <a:tcPr marL="68544" marR="68544" marT="34272" marB="34272"/>
                </a:tc>
                <a:extLst>
                  <a:ext uri="{0D108BD9-81ED-4DB2-BD59-A6C34878D82A}">
                    <a16:rowId xmlns:a16="http://schemas.microsoft.com/office/drawing/2014/main" val="3473665551"/>
                  </a:ext>
                </a:extLst>
              </a:tr>
              <a:tr h="277985">
                <a:tc>
                  <a:txBody>
                    <a:bodyPr/>
                    <a:lstStyle/>
                    <a:p>
                      <a:pPr algn="ctr"/>
                      <a:r>
                        <a:rPr lang="en-US" sz="1200" dirty="0"/>
                        <a:t>II</a:t>
                      </a:r>
                    </a:p>
                  </a:txBody>
                  <a:tcPr marL="68544" marR="68544" marT="34272" marB="34272"/>
                </a:tc>
                <a:tc>
                  <a:txBody>
                    <a:bodyPr/>
                    <a:lstStyle/>
                    <a:p>
                      <a:r>
                        <a:rPr lang="en-US" sz="1200"/>
                        <a:t>At least as hard to break as SHA256   (collision search</a:t>
                      </a:r>
                      <a:r>
                        <a:rPr lang="en-US" sz="1200" dirty="0"/>
                        <a:t>)</a:t>
                      </a:r>
                    </a:p>
                  </a:txBody>
                  <a:tcPr marL="68544" marR="68544" marT="34272" marB="34272"/>
                </a:tc>
                <a:extLst>
                  <a:ext uri="{0D108BD9-81ED-4DB2-BD59-A6C34878D82A}">
                    <a16:rowId xmlns:a16="http://schemas.microsoft.com/office/drawing/2014/main" val="2582847432"/>
                  </a:ext>
                </a:extLst>
              </a:tr>
              <a:tr h="277985">
                <a:tc>
                  <a:txBody>
                    <a:bodyPr/>
                    <a:lstStyle/>
                    <a:p>
                      <a:pPr algn="ctr"/>
                      <a:r>
                        <a:rPr lang="en-US" sz="1200" dirty="0"/>
                        <a:t>III</a:t>
                      </a:r>
                    </a:p>
                  </a:txBody>
                  <a:tcPr marL="68544" marR="68544" marT="34272" marB="342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At</a:t>
                      </a:r>
                      <a:r>
                        <a:rPr lang="en-US" sz="1200" baseline="0"/>
                        <a:t> least as hard to break as AES192    (exhaustive key search</a:t>
                      </a:r>
                      <a:r>
                        <a:rPr lang="en-US" sz="1200" baseline="0" dirty="0"/>
                        <a:t>)</a:t>
                      </a:r>
                      <a:endParaRPr lang="en-US" sz="1200" dirty="0"/>
                    </a:p>
                  </a:txBody>
                  <a:tcPr marL="68544" marR="68544" marT="34272" marB="34272"/>
                </a:tc>
                <a:extLst>
                  <a:ext uri="{0D108BD9-81ED-4DB2-BD59-A6C34878D82A}">
                    <a16:rowId xmlns:a16="http://schemas.microsoft.com/office/drawing/2014/main" val="842454230"/>
                  </a:ext>
                </a:extLst>
              </a:tr>
              <a:tr h="277985">
                <a:tc>
                  <a:txBody>
                    <a:bodyPr/>
                    <a:lstStyle/>
                    <a:p>
                      <a:pPr algn="ctr"/>
                      <a:r>
                        <a:rPr lang="en-US" sz="1200" dirty="0"/>
                        <a:t>IV</a:t>
                      </a:r>
                    </a:p>
                  </a:txBody>
                  <a:tcPr marL="68544" marR="68544" marT="34272" marB="342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At least as hard to break as SHA384    (collision search</a:t>
                      </a:r>
                      <a:r>
                        <a:rPr lang="en-US" sz="1200" dirty="0"/>
                        <a:t>)</a:t>
                      </a:r>
                    </a:p>
                  </a:txBody>
                  <a:tcPr marL="68544" marR="68544" marT="34272" marB="34272"/>
                </a:tc>
                <a:extLst>
                  <a:ext uri="{0D108BD9-81ED-4DB2-BD59-A6C34878D82A}">
                    <a16:rowId xmlns:a16="http://schemas.microsoft.com/office/drawing/2014/main" val="846589921"/>
                  </a:ext>
                </a:extLst>
              </a:tr>
              <a:tr h="277985">
                <a:tc>
                  <a:txBody>
                    <a:bodyPr/>
                    <a:lstStyle/>
                    <a:p>
                      <a:pPr algn="ctr"/>
                      <a:r>
                        <a:rPr lang="en-US" sz="1200" dirty="0"/>
                        <a:t>V</a:t>
                      </a:r>
                    </a:p>
                  </a:txBody>
                  <a:tcPr marL="68544" marR="68544" marT="34272" marB="342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a:t>
                      </a:r>
                      <a:r>
                        <a:rPr lang="en-US" sz="1200" baseline="0" dirty="0"/>
                        <a:t> least as hard to break as AES256    (exhaustive key search)</a:t>
                      </a:r>
                      <a:endParaRPr lang="en-US" sz="1200" dirty="0"/>
                    </a:p>
                  </a:txBody>
                  <a:tcPr marL="68544" marR="68544" marT="34272" marB="34272"/>
                </a:tc>
                <a:extLst>
                  <a:ext uri="{0D108BD9-81ED-4DB2-BD59-A6C34878D82A}">
                    <a16:rowId xmlns:a16="http://schemas.microsoft.com/office/drawing/2014/main" val="4127154546"/>
                  </a:ext>
                </a:extLst>
              </a:tr>
            </a:tbl>
          </a:graphicData>
        </a:graphic>
      </p:graphicFrame>
      <p:sp>
        <p:nvSpPr>
          <p:cNvPr id="9" name="Content Placeholder 2">
            <a:extLst>
              <a:ext uri="{FF2B5EF4-FFF2-40B4-BE49-F238E27FC236}">
                <a16:creationId xmlns:a16="http://schemas.microsoft.com/office/drawing/2014/main" id="{8F3CA6B9-96AC-CB40-AFE6-F81B99A2F5DC}"/>
              </a:ext>
            </a:extLst>
          </p:cNvPr>
          <p:cNvSpPr txBox="1">
            <a:spLocks/>
          </p:cNvSpPr>
          <p:nvPr/>
        </p:nvSpPr>
        <p:spPr>
          <a:xfrm>
            <a:off x="430346" y="1826431"/>
            <a:ext cx="8608358" cy="4140185"/>
          </a:xfrm>
          <a:prstGeom prst="rect">
            <a:avLst/>
          </a:prstGeom>
        </p:spPr>
        <p:txBody>
          <a:bodyPr vert="horz" lIns="68580" tIns="34290" rIns="68580" bIns="3429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400" b="1" dirty="0">
                <a:solidFill>
                  <a:schemeClr val="tx2"/>
                </a:solidFill>
              </a:rPr>
              <a:t>Security</a:t>
            </a:r>
            <a:r>
              <a:rPr lang="en-US" sz="2100" dirty="0">
                <a:solidFill>
                  <a:srgbClr val="FF0000"/>
                </a:solidFill>
              </a:rPr>
              <a:t> </a:t>
            </a:r>
            <a:r>
              <a:rPr lang="en-US" sz="2100" dirty="0"/>
              <a:t>– against both classical and quantum attacks</a:t>
            </a:r>
          </a:p>
          <a:p>
            <a:endParaRPr lang="en-US" sz="2100" dirty="0"/>
          </a:p>
          <a:p>
            <a:endParaRPr lang="en-US" sz="2100" dirty="0"/>
          </a:p>
          <a:p>
            <a:endParaRPr lang="en-US" sz="2100" dirty="0"/>
          </a:p>
          <a:p>
            <a:endParaRPr lang="en-US" sz="2100" dirty="0"/>
          </a:p>
          <a:p>
            <a:endParaRPr lang="en-US" sz="2100" dirty="0"/>
          </a:p>
          <a:p>
            <a:endParaRPr lang="en-US" sz="2100" dirty="0"/>
          </a:p>
          <a:p>
            <a:pPr marL="342900" indent="-342900">
              <a:buFont typeface="Arial" panose="020B0604020202020204" pitchFamily="34" charset="0"/>
              <a:buChar char="•"/>
            </a:pPr>
            <a:r>
              <a:rPr lang="en-US" sz="1800" dirty="0"/>
              <a:t>Computational resources should be measured using a variety of metrics</a:t>
            </a:r>
          </a:p>
          <a:p>
            <a:pPr marL="600075" lvl="1" indent="-257175">
              <a:buFont typeface="Arial" panose="020B0604020202020204" pitchFamily="34" charset="0"/>
              <a:buChar char="•"/>
            </a:pPr>
            <a:r>
              <a:rPr lang="en-US" sz="1500" dirty="0">
                <a:solidFill>
                  <a:schemeClr val="tx1"/>
                </a:solidFill>
              </a:rPr>
              <a:t>Number of classical elementary operations, quantum circuit size, </a:t>
            </a:r>
            <a:r>
              <a:rPr lang="en-US" sz="1500" dirty="0" err="1">
                <a:solidFill>
                  <a:schemeClr val="tx1"/>
                </a:solidFill>
              </a:rPr>
              <a:t>etc</a:t>
            </a:r>
            <a:r>
              <a:rPr lang="en-US" sz="1500" dirty="0">
                <a:solidFill>
                  <a:schemeClr val="tx1"/>
                </a:solidFill>
              </a:rPr>
              <a:t>…</a:t>
            </a:r>
          </a:p>
          <a:p>
            <a:pPr marL="600075" lvl="1" indent="-257175">
              <a:buFont typeface="Arial" panose="020B0604020202020204" pitchFamily="34" charset="0"/>
              <a:buChar char="•"/>
            </a:pPr>
            <a:r>
              <a:rPr lang="en-US" sz="1500" dirty="0">
                <a:solidFill>
                  <a:schemeClr val="tx1"/>
                </a:solidFill>
              </a:rPr>
              <a:t>Consider realistic limitations on circuit depth (e.g. 2</a:t>
            </a:r>
            <a:r>
              <a:rPr lang="en-US" sz="1500" baseline="30000" dirty="0">
                <a:solidFill>
                  <a:schemeClr val="tx1"/>
                </a:solidFill>
              </a:rPr>
              <a:t>40</a:t>
            </a:r>
            <a:r>
              <a:rPr lang="en-US" sz="1500" dirty="0">
                <a:solidFill>
                  <a:schemeClr val="tx1"/>
                </a:solidFill>
              </a:rPr>
              <a:t> to 2</a:t>
            </a:r>
            <a:r>
              <a:rPr lang="en-US" sz="1500" baseline="30000" dirty="0">
                <a:solidFill>
                  <a:schemeClr val="tx1"/>
                </a:solidFill>
              </a:rPr>
              <a:t>80</a:t>
            </a:r>
            <a:r>
              <a:rPr lang="en-US" sz="1500" dirty="0">
                <a:solidFill>
                  <a:schemeClr val="tx1"/>
                </a:solidFill>
              </a:rPr>
              <a:t> logical gates)</a:t>
            </a:r>
          </a:p>
          <a:p>
            <a:pPr marL="600075" lvl="1" indent="-257175">
              <a:buFont typeface="Arial" panose="020B0604020202020204" pitchFamily="34" charset="0"/>
              <a:buChar char="•"/>
            </a:pPr>
            <a:r>
              <a:rPr lang="en-US" sz="1500" dirty="0">
                <a:solidFill>
                  <a:schemeClr val="tx1"/>
                </a:solidFill>
              </a:rPr>
              <a:t>May also consider expected relative cost of quantum and classical gates.</a:t>
            </a:r>
          </a:p>
          <a:p>
            <a:pPr lvl="1"/>
            <a:endParaRPr lang="en-US" sz="1500" dirty="0"/>
          </a:p>
          <a:p>
            <a:endParaRPr lang="en-US" sz="2100" dirty="0"/>
          </a:p>
        </p:txBody>
      </p:sp>
    </p:spTree>
    <p:extLst>
      <p:ext uri="{BB962C8B-B14F-4D97-AF65-F5344CB8AC3E}">
        <p14:creationId xmlns:p14="http://schemas.microsoft.com/office/powerpoint/2010/main" val="2619273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The 1</a:t>
            </a:r>
            <a:r>
              <a:rPr lang="en-US" baseline="30000" dirty="0"/>
              <a:t>st</a:t>
            </a:r>
            <a:r>
              <a:rPr lang="en-US" dirty="0"/>
              <a:t>  and 2</a:t>
            </a:r>
            <a:r>
              <a:rPr lang="en-US" baseline="30000" dirty="0"/>
              <a:t>nd</a:t>
            </a:r>
            <a:r>
              <a:rPr lang="en-US" dirty="0"/>
              <a:t> Rounds</a:t>
            </a:r>
          </a:p>
        </p:txBody>
      </p:sp>
      <p:sp>
        <p:nvSpPr>
          <p:cNvPr id="9" name="Content Placeholder 3">
            <a:extLst>
              <a:ext uri="{FF2B5EF4-FFF2-40B4-BE49-F238E27FC236}">
                <a16:creationId xmlns:a16="http://schemas.microsoft.com/office/drawing/2014/main" id="{FC78D4E7-1340-344A-B5BE-C5725DC6E613}"/>
              </a:ext>
            </a:extLst>
          </p:cNvPr>
          <p:cNvSpPr txBox="1">
            <a:spLocks/>
          </p:cNvSpPr>
          <p:nvPr/>
        </p:nvSpPr>
        <p:spPr>
          <a:xfrm>
            <a:off x="124090" y="1760151"/>
            <a:ext cx="4650468" cy="3862388"/>
          </a:xfrm>
          <a:prstGeom prst="rect">
            <a:avLst/>
          </a:prstGeom>
        </p:spPr>
        <p:txBody>
          <a:bodyPr vert="horz" lIns="68580" tIns="34290" rIns="68580" bIns="34290" rtlCol="0">
            <a:normAutofit fontScale="92500" lnSpcReduction="2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100" b="1" dirty="0"/>
              <a:t>Round 1  </a:t>
            </a:r>
            <a:r>
              <a:rPr lang="en-US" sz="1800" dirty="0"/>
              <a:t>(Dec ‘17 – Jan ‘18)</a:t>
            </a:r>
          </a:p>
          <a:p>
            <a:pPr marL="473075" lvl="1" indent="-185738">
              <a:buFont typeface="Arial" panose="020B0604020202020204" pitchFamily="34" charset="0"/>
              <a:buChar char="•"/>
            </a:pPr>
            <a:r>
              <a:rPr lang="en-US" sz="1500" dirty="0">
                <a:solidFill>
                  <a:schemeClr val="tx1"/>
                </a:solidFill>
              </a:rPr>
              <a:t>69 candidates and 278 distinct submitters</a:t>
            </a:r>
          </a:p>
          <a:p>
            <a:pPr marL="473075" lvl="1" indent="-185738">
              <a:buFont typeface="Arial" panose="020B0604020202020204" pitchFamily="34" charset="0"/>
              <a:buChar char="•"/>
            </a:pPr>
            <a:r>
              <a:rPr lang="en-US" sz="1500" dirty="0">
                <a:solidFill>
                  <a:schemeClr val="tx1"/>
                </a:solidFill>
              </a:rPr>
              <a:t>Submitters from &gt;25 countries, all 6 continents</a:t>
            </a:r>
          </a:p>
          <a:p>
            <a:pPr marL="473075" lvl="1" indent="-185738">
              <a:buFont typeface="Arial" panose="020B0604020202020204" pitchFamily="34" charset="0"/>
              <a:buChar char="•"/>
            </a:pPr>
            <a:r>
              <a:rPr lang="en-US" sz="1500" dirty="0">
                <a:solidFill>
                  <a:schemeClr val="tx1"/>
                </a:solidFill>
              </a:rPr>
              <a:t>Apr 2018, 1</a:t>
            </a:r>
            <a:r>
              <a:rPr lang="en-US" sz="1500" baseline="30000" dirty="0">
                <a:solidFill>
                  <a:schemeClr val="tx1"/>
                </a:solidFill>
              </a:rPr>
              <a:t>st</a:t>
            </a:r>
            <a:r>
              <a:rPr lang="en-US" sz="1500" dirty="0">
                <a:solidFill>
                  <a:schemeClr val="tx1"/>
                </a:solidFill>
              </a:rPr>
              <a:t> NIST PQC conference</a:t>
            </a:r>
          </a:p>
          <a:p>
            <a:pPr marL="473075" lvl="1" indent="-185738">
              <a:buFont typeface="Arial" panose="020B0604020202020204" pitchFamily="34" charset="0"/>
              <a:buChar char="•"/>
            </a:pPr>
            <a:r>
              <a:rPr lang="en-US" sz="1500" dirty="0">
                <a:solidFill>
                  <a:schemeClr val="tx1"/>
                </a:solidFill>
              </a:rPr>
              <a:t>Almost 25 schemes </a:t>
            </a:r>
            <a:r>
              <a:rPr lang="en-US" sz="1500" dirty="0">
                <a:solidFill>
                  <a:srgbClr val="FF0000"/>
                </a:solidFill>
              </a:rPr>
              <a:t>broken/attacked</a:t>
            </a:r>
            <a:endParaRPr lang="en-US" sz="1500" dirty="0">
              <a:solidFill>
                <a:srgbClr val="FF0000"/>
              </a:solidFill>
              <a:hlinkClick r:id="rId3">
                <a:extLst>
                  <a:ext uri="{A12FA001-AC4F-418D-AE19-62706E023703}">
                    <ahyp:hlinkClr xmlns:ahyp="http://schemas.microsoft.com/office/drawing/2018/hyperlinkcolor" val="tx"/>
                  </a:ext>
                </a:extLst>
              </a:hlinkClick>
            </a:endParaRPr>
          </a:p>
          <a:p>
            <a:pPr marL="473075" lvl="1" indent="-185738">
              <a:buFont typeface="Arial" panose="020B0604020202020204" pitchFamily="34" charset="0"/>
              <a:buChar char="•"/>
            </a:pPr>
            <a:r>
              <a:rPr lang="en-US" sz="1500" dirty="0">
                <a:solidFill>
                  <a:srgbClr val="0070C0"/>
                </a:solidFill>
                <a:hlinkClick r:id="rId3">
                  <a:extLst>
                    <a:ext uri="{A12FA001-AC4F-418D-AE19-62706E023703}">
                      <ahyp:hlinkClr xmlns:ahyp="http://schemas.microsoft.com/office/drawing/2018/hyperlinkcolor" val="tx"/>
                    </a:ext>
                  </a:extLst>
                </a:hlinkClick>
              </a:rPr>
              <a:t>NISTIR 8240</a:t>
            </a:r>
            <a:r>
              <a:rPr lang="en-US" sz="1500" dirty="0"/>
              <a:t>, </a:t>
            </a:r>
            <a:r>
              <a:rPr lang="en-US" sz="1500" dirty="0">
                <a:solidFill>
                  <a:schemeClr val="tx1"/>
                </a:solidFill>
              </a:rPr>
              <a:t>NIST Report on the 1</a:t>
            </a:r>
            <a:r>
              <a:rPr lang="en-US" sz="1500" baseline="30000" dirty="0">
                <a:solidFill>
                  <a:schemeClr val="tx1"/>
                </a:solidFill>
              </a:rPr>
              <a:t>st</a:t>
            </a:r>
            <a:r>
              <a:rPr lang="en-US" sz="1500" dirty="0">
                <a:solidFill>
                  <a:schemeClr val="tx1"/>
                </a:solidFill>
              </a:rPr>
              <a:t> Round</a:t>
            </a:r>
          </a:p>
          <a:p>
            <a:pPr lvl="1"/>
            <a:endParaRPr lang="en-US" sz="1500" dirty="0"/>
          </a:p>
          <a:p>
            <a:r>
              <a:rPr lang="en-US" sz="2100" b="1" dirty="0"/>
              <a:t>Round 2 </a:t>
            </a:r>
            <a:r>
              <a:rPr lang="en-US" sz="1800" dirty="0"/>
              <a:t>(Jan ‘18 – Jul ‘20)</a:t>
            </a:r>
          </a:p>
          <a:p>
            <a:pPr marL="473075" lvl="1" indent="-185738">
              <a:buFont typeface="Arial" panose="020B0604020202020204" pitchFamily="34" charset="0"/>
              <a:buChar char="•"/>
            </a:pPr>
            <a:r>
              <a:rPr lang="en-US" sz="1500" dirty="0">
                <a:solidFill>
                  <a:schemeClr val="tx1"/>
                </a:solidFill>
              </a:rPr>
              <a:t>26 candidates</a:t>
            </a:r>
          </a:p>
          <a:p>
            <a:pPr marL="473075" lvl="1" indent="-185738">
              <a:buFont typeface="Arial" panose="020B0604020202020204" pitchFamily="34" charset="0"/>
              <a:buChar char="•"/>
            </a:pPr>
            <a:r>
              <a:rPr lang="en-US" sz="1500" dirty="0">
                <a:solidFill>
                  <a:schemeClr val="tx1"/>
                </a:solidFill>
              </a:rPr>
              <a:t>Aug 2019 – 2</a:t>
            </a:r>
            <a:r>
              <a:rPr lang="en-US" sz="1500" baseline="30000" dirty="0">
                <a:solidFill>
                  <a:schemeClr val="tx1"/>
                </a:solidFill>
              </a:rPr>
              <a:t>nd</a:t>
            </a:r>
            <a:r>
              <a:rPr lang="en-US" sz="1500" dirty="0">
                <a:solidFill>
                  <a:schemeClr val="tx1"/>
                </a:solidFill>
              </a:rPr>
              <a:t> NIST PQC  conference</a:t>
            </a:r>
          </a:p>
          <a:p>
            <a:pPr marL="473075" lvl="1" indent="-185738">
              <a:lnSpc>
                <a:spcPct val="110000"/>
              </a:lnSpc>
              <a:buFont typeface="Arial" panose="020B0604020202020204" pitchFamily="34" charset="0"/>
              <a:buChar char="•"/>
            </a:pPr>
            <a:r>
              <a:rPr lang="en-US" sz="1500" dirty="0">
                <a:solidFill>
                  <a:schemeClr val="tx1"/>
                </a:solidFill>
              </a:rPr>
              <a:t>Schemes </a:t>
            </a:r>
            <a:r>
              <a:rPr lang="en-US" sz="1500" dirty="0">
                <a:solidFill>
                  <a:srgbClr val="FF0000"/>
                </a:solidFill>
              </a:rPr>
              <a:t>broken/attacked</a:t>
            </a:r>
            <a:r>
              <a:rPr lang="en-US" sz="1500" dirty="0"/>
              <a:t>: </a:t>
            </a:r>
            <a:r>
              <a:rPr lang="en-US" sz="1500" dirty="0">
                <a:solidFill>
                  <a:schemeClr val="tx1"/>
                </a:solidFill>
              </a:rPr>
              <a:t>LAC, LedaCrypt, Round5, Rollo, RQC, LUOV, MQDSS, qTESLA</a:t>
            </a:r>
          </a:p>
          <a:p>
            <a:pPr marL="473075" lvl="1" indent="-185738">
              <a:buFont typeface="Arial" panose="020B0604020202020204" pitchFamily="34" charset="0"/>
              <a:buChar char="•"/>
            </a:pPr>
            <a:r>
              <a:rPr lang="en-US" sz="1575" dirty="0">
                <a:solidFill>
                  <a:schemeClr val="tx2"/>
                </a:solidFill>
                <a:hlinkClick r:id="rId4">
                  <a:extLst>
                    <a:ext uri="{A12FA001-AC4F-418D-AE19-62706E023703}">
                      <ahyp:hlinkClr xmlns:ahyp="http://schemas.microsoft.com/office/drawing/2018/hyperlinkcolor" val="tx"/>
                    </a:ext>
                  </a:extLst>
                </a:hlinkClick>
              </a:rPr>
              <a:t>NISTIR 8309</a:t>
            </a:r>
            <a:r>
              <a:rPr lang="en-US" sz="1575" dirty="0"/>
              <a:t>, </a:t>
            </a:r>
            <a:r>
              <a:rPr lang="en-US" sz="1575" dirty="0">
                <a:solidFill>
                  <a:schemeClr val="tx1"/>
                </a:solidFill>
              </a:rPr>
              <a:t>NIST Report on 2</a:t>
            </a:r>
            <a:r>
              <a:rPr lang="en-US" sz="1575" baseline="30000" dirty="0">
                <a:solidFill>
                  <a:schemeClr val="tx1"/>
                </a:solidFill>
              </a:rPr>
              <a:t>nd</a:t>
            </a:r>
            <a:r>
              <a:rPr lang="en-US" sz="1575" dirty="0">
                <a:solidFill>
                  <a:schemeClr val="tx1"/>
                </a:solidFill>
              </a:rPr>
              <a:t> Round </a:t>
            </a:r>
          </a:p>
          <a:p>
            <a:pPr lvl="1"/>
            <a:endParaRPr lang="en-US" sz="1500" dirty="0"/>
          </a:p>
          <a:p>
            <a:r>
              <a:rPr lang="en-US" sz="1900" dirty="0"/>
              <a:t>Both rounds: </a:t>
            </a:r>
            <a:r>
              <a:rPr lang="en-US" sz="1500" dirty="0"/>
              <a:t>research, cryptanalysis, </a:t>
            </a:r>
            <a:r>
              <a:rPr lang="en-US" sz="1500" dirty="0" err="1"/>
              <a:t>pqc</a:t>
            </a:r>
            <a:r>
              <a:rPr lang="en-US" sz="1500" dirty="0"/>
              <a:t>-forum, official comments, benchmarking, mergers</a:t>
            </a:r>
          </a:p>
          <a:p>
            <a:endParaRPr lang="en-US" sz="2100" dirty="0"/>
          </a:p>
          <a:p>
            <a:endParaRPr lang="en-US" sz="2100" dirty="0"/>
          </a:p>
        </p:txBody>
      </p:sp>
      <p:graphicFrame>
        <p:nvGraphicFramePr>
          <p:cNvPr id="10" name="Content Placeholder 3">
            <a:extLst>
              <a:ext uri="{FF2B5EF4-FFF2-40B4-BE49-F238E27FC236}">
                <a16:creationId xmlns:a16="http://schemas.microsoft.com/office/drawing/2014/main" id="{13020FA7-BF95-7740-ADBC-0F8238FBFB7C}"/>
              </a:ext>
            </a:extLst>
          </p:cNvPr>
          <p:cNvGraphicFramePr>
            <a:graphicFrameLocks/>
          </p:cNvGraphicFramePr>
          <p:nvPr/>
        </p:nvGraphicFramePr>
        <p:xfrm>
          <a:off x="4774558" y="3550547"/>
          <a:ext cx="3829052" cy="1353965"/>
        </p:xfrm>
        <a:graphic>
          <a:graphicData uri="http://schemas.openxmlformats.org/drawingml/2006/table">
            <a:tbl>
              <a:tblPr firstRow="1" bandRow="1">
                <a:tableStyleId>{5C22544A-7EE6-4342-B048-85BDC9FD1C3A}</a:tableStyleId>
              </a:tblPr>
              <a:tblGrid>
                <a:gridCol w="1156713">
                  <a:extLst>
                    <a:ext uri="{9D8B030D-6E8A-4147-A177-3AD203B41FA5}">
                      <a16:colId xmlns:a16="http://schemas.microsoft.com/office/drawing/2014/main" val="20000"/>
                    </a:ext>
                  </a:extLst>
                </a:gridCol>
                <a:gridCol w="776423">
                  <a:extLst>
                    <a:ext uri="{9D8B030D-6E8A-4147-A177-3AD203B41FA5}">
                      <a16:colId xmlns:a16="http://schemas.microsoft.com/office/drawing/2014/main" val="20001"/>
                    </a:ext>
                  </a:extLst>
                </a:gridCol>
                <a:gridCol w="1182690">
                  <a:extLst>
                    <a:ext uri="{9D8B030D-6E8A-4147-A177-3AD203B41FA5}">
                      <a16:colId xmlns:a16="http://schemas.microsoft.com/office/drawing/2014/main" val="20002"/>
                    </a:ext>
                  </a:extLst>
                </a:gridCol>
                <a:gridCol w="713226">
                  <a:extLst>
                    <a:ext uri="{9D8B030D-6E8A-4147-A177-3AD203B41FA5}">
                      <a16:colId xmlns:a16="http://schemas.microsoft.com/office/drawing/2014/main" val="20003"/>
                    </a:ext>
                  </a:extLst>
                </a:gridCol>
              </a:tblGrid>
              <a:tr h="190838">
                <a:tc>
                  <a:txBody>
                    <a:bodyPr/>
                    <a:lstStyle/>
                    <a:p>
                      <a:endParaRPr lang="en-US" sz="900"/>
                    </a:p>
                  </a:txBody>
                  <a:tcPr marL="47056" marR="47056" marT="23528" marB="23528"/>
                </a:tc>
                <a:tc>
                  <a:txBody>
                    <a:bodyPr/>
                    <a:lstStyle/>
                    <a:p>
                      <a:pPr algn="ctr"/>
                      <a:r>
                        <a:rPr lang="en-US" sz="900"/>
                        <a:t>Signatures</a:t>
                      </a:r>
                    </a:p>
                  </a:txBody>
                  <a:tcPr marL="47056" marR="47056" marT="23528" marB="23528"/>
                </a:tc>
                <a:tc>
                  <a:txBody>
                    <a:bodyPr/>
                    <a:lstStyle/>
                    <a:p>
                      <a:pPr algn="ctr"/>
                      <a:r>
                        <a:rPr lang="en-US" sz="900"/>
                        <a:t>KEM/Encryption</a:t>
                      </a:r>
                    </a:p>
                  </a:txBody>
                  <a:tcPr marL="47056" marR="47056" marT="23528" marB="23528"/>
                </a:tc>
                <a:tc>
                  <a:txBody>
                    <a:bodyPr/>
                    <a:lstStyle/>
                    <a:p>
                      <a:pPr algn="ctr"/>
                      <a:r>
                        <a:rPr lang="en-US" sz="900"/>
                        <a:t>Overall</a:t>
                      </a:r>
                    </a:p>
                  </a:txBody>
                  <a:tcPr marL="47056" marR="47056" marT="23528" marB="23528"/>
                </a:tc>
                <a:extLst>
                  <a:ext uri="{0D108BD9-81ED-4DB2-BD59-A6C34878D82A}">
                    <a16:rowId xmlns:a16="http://schemas.microsoft.com/office/drawing/2014/main" val="10000"/>
                  </a:ext>
                </a:extLst>
              </a:tr>
              <a:tr h="190838">
                <a:tc>
                  <a:txBody>
                    <a:bodyPr/>
                    <a:lstStyle/>
                    <a:p>
                      <a:r>
                        <a:rPr lang="en-US" sz="900"/>
                        <a:t>Lattice-based</a:t>
                      </a:r>
                    </a:p>
                  </a:txBody>
                  <a:tcPr marL="47056" marR="47056" marT="23528" marB="23528"/>
                </a:tc>
                <a:tc>
                  <a:txBody>
                    <a:bodyPr/>
                    <a:lstStyle/>
                    <a:p>
                      <a:pPr algn="ctr"/>
                      <a:r>
                        <a:rPr lang="en-US" sz="900"/>
                        <a:t>5</a:t>
                      </a:r>
                    </a:p>
                  </a:txBody>
                  <a:tcPr marL="47056" marR="47056" marT="23528" marB="23528"/>
                </a:tc>
                <a:tc>
                  <a:txBody>
                    <a:bodyPr/>
                    <a:lstStyle/>
                    <a:p>
                      <a:pPr algn="ctr"/>
                      <a:r>
                        <a:rPr lang="en-US" sz="900"/>
                        <a:t>21</a:t>
                      </a:r>
                    </a:p>
                  </a:txBody>
                  <a:tcPr marL="47056" marR="47056" marT="23528" marB="23528"/>
                </a:tc>
                <a:tc>
                  <a:txBody>
                    <a:bodyPr/>
                    <a:lstStyle/>
                    <a:p>
                      <a:pPr algn="ctr"/>
                      <a:r>
                        <a:rPr lang="en-US" sz="900"/>
                        <a:t>26</a:t>
                      </a:r>
                    </a:p>
                  </a:txBody>
                  <a:tcPr marL="47056" marR="47056" marT="23528" marB="23528"/>
                </a:tc>
                <a:extLst>
                  <a:ext uri="{0D108BD9-81ED-4DB2-BD59-A6C34878D82A}">
                    <a16:rowId xmlns:a16="http://schemas.microsoft.com/office/drawing/2014/main" val="10001"/>
                  </a:ext>
                </a:extLst>
              </a:tr>
              <a:tr h="190838">
                <a:tc>
                  <a:txBody>
                    <a:bodyPr/>
                    <a:lstStyle/>
                    <a:p>
                      <a:r>
                        <a:rPr lang="en-US" sz="900"/>
                        <a:t>Code-based</a:t>
                      </a:r>
                    </a:p>
                  </a:txBody>
                  <a:tcPr marL="47056" marR="47056" marT="23528" marB="23528"/>
                </a:tc>
                <a:tc>
                  <a:txBody>
                    <a:bodyPr/>
                    <a:lstStyle/>
                    <a:p>
                      <a:pPr algn="ctr"/>
                      <a:r>
                        <a:rPr lang="en-US" sz="900" dirty="0"/>
                        <a:t>2</a:t>
                      </a:r>
                    </a:p>
                  </a:txBody>
                  <a:tcPr marL="47056" marR="47056" marT="23528" marB="23528"/>
                </a:tc>
                <a:tc>
                  <a:txBody>
                    <a:bodyPr/>
                    <a:lstStyle/>
                    <a:p>
                      <a:pPr algn="ctr"/>
                      <a:r>
                        <a:rPr lang="en-US" sz="900"/>
                        <a:t>17</a:t>
                      </a:r>
                    </a:p>
                  </a:txBody>
                  <a:tcPr marL="47056" marR="47056" marT="23528" marB="23528"/>
                </a:tc>
                <a:tc>
                  <a:txBody>
                    <a:bodyPr/>
                    <a:lstStyle/>
                    <a:p>
                      <a:pPr algn="ctr"/>
                      <a:r>
                        <a:rPr lang="en-US" sz="900"/>
                        <a:t>19</a:t>
                      </a:r>
                    </a:p>
                  </a:txBody>
                  <a:tcPr marL="47056" marR="47056" marT="23528" marB="23528"/>
                </a:tc>
                <a:extLst>
                  <a:ext uri="{0D108BD9-81ED-4DB2-BD59-A6C34878D82A}">
                    <a16:rowId xmlns:a16="http://schemas.microsoft.com/office/drawing/2014/main" val="10002"/>
                  </a:ext>
                </a:extLst>
              </a:tr>
              <a:tr h="190838">
                <a:tc>
                  <a:txBody>
                    <a:bodyPr/>
                    <a:lstStyle/>
                    <a:p>
                      <a:r>
                        <a:rPr lang="en-US" sz="900"/>
                        <a:t>Multi-variate</a:t>
                      </a:r>
                    </a:p>
                  </a:txBody>
                  <a:tcPr marL="47056" marR="47056" marT="23528" marB="23528"/>
                </a:tc>
                <a:tc>
                  <a:txBody>
                    <a:bodyPr/>
                    <a:lstStyle/>
                    <a:p>
                      <a:pPr algn="ctr"/>
                      <a:r>
                        <a:rPr lang="en-US" sz="900" dirty="0"/>
                        <a:t>7</a:t>
                      </a:r>
                    </a:p>
                  </a:txBody>
                  <a:tcPr marL="47056" marR="47056" marT="23528" marB="23528"/>
                </a:tc>
                <a:tc>
                  <a:txBody>
                    <a:bodyPr/>
                    <a:lstStyle/>
                    <a:p>
                      <a:pPr algn="ctr"/>
                      <a:r>
                        <a:rPr lang="en-US" sz="900" dirty="0"/>
                        <a:t>2</a:t>
                      </a:r>
                    </a:p>
                  </a:txBody>
                  <a:tcPr marL="47056" marR="47056" marT="23528" marB="23528"/>
                </a:tc>
                <a:tc>
                  <a:txBody>
                    <a:bodyPr/>
                    <a:lstStyle/>
                    <a:p>
                      <a:pPr algn="ctr"/>
                      <a:r>
                        <a:rPr lang="en-US" sz="900"/>
                        <a:t>9</a:t>
                      </a:r>
                    </a:p>
                  </a:txBody>
                  <a:tcPr marL="47056" marR="47056" marT="23528" marB="23528"/>
                </a:tc>
                <a:extLst>
                  <a:ext uri="{0D108BD9-81ED-4DB2-BD59-A6C34878D82A}">
                    <a16:rowId xmlns:a16="http://schemas.microsoft.com/office/drawing/2014/main" val="10003"/>
                  </a:ext>
                </a:extLst>
              </a:tr>
              <a:tr h="208937">
                <a:tc>
                  <a:txBody>
                    <a:bodyPr/>
                    <a:lstStyle/>
                    <a:p>
                      <a:r>
                        <a:rPr lang="en-US" sz="900" dirty="0"/>
                        <a:t>Symmetric based</a:t>
                      </a:r>
                    </a:p>
                  </a:txBody>
                  <a:tcPr marL="47056" marR="47056" marT="23528" marB="23528"/>
                </a:tc>
                <a:tc>
                  <a:txBody>
                    <a:bodyPr/>
                    <a:lstStyle/>
                    <a:p>
                      <a:pPr algn="ctr"/>
                      <a:r>
                        <a:rPr lang="en-US" sz="900" dirty="0"/>
                        <a:t>3</a:t>
                      </a:r>
                    </a:p>
                  </a:txBody>
                  <a:tcPr marL="47056" marR="47056" marT="23528" marB="23528"/>
                </a:tc>
                <a:tc>
                  <a:txBody>
                    <a:bodyPr/>
                    <a:lstStyle/>
                    <a:p>
                      <a:pPr algn="ctr"/>
                      <a:endParaRPr lang="en-US" sz="900" dirty="0"/>
                    </a:p>
                  </a:txBody>
                  <a:tcPr marL="47056" marR="47056" marT="23528" marB="23528"/>
                </a:tc>
                <a:tc>
                  <a:txBody>
                    <a:bodyPr/>
                    <a:lstStyle/>
                    <a:p>
                      <a:pPr algn="ctr"/>
                      <a:r>
                        <a:rPr lang="en-US" sz="900" dirty="0"/>
                        <a:t>3</a:t>
                      </a:r>
                    </a:p>
                  </a:txBody>
                  <a:tcPr marL="47056" marR="47056" marT="23528" marB="23528"/>
                </a:tc>
                <a:extLst>
                  <a:ext uri="{0D108BD9-81ED-4DB2-BD59-A6C34878D82A}">
                    <a16:rowId xmlns:a16="http://schemas.microsoft.com/office/drawing/2014/main" val="10004"/>
                  </a:ext>
                </a:extLst>
              </a:tr>
              <a:tr h="190838">
                <a:tc>
                  <a:txBody>
                    <a:bodyPr/>
                    <a:lstStyle/>
                    <a:p>
                      <a:r>
                        <a:rPr lang="en-US" sz="900" dirty="0"/>
                        <a:t>Other</a:t>
                      </a:r>
                    </a:p>
                  </a:txBody>
                  <a:tcPr marL="47056" marR="47056" marT="23528" marB="23528"/>
                </a:tc>
                <a:tc>
                  <a:txBody>
                    <a:bodyPr/>
                    <a:lstStyle/>
                    <a:p>
                      <a:pPr algn="ctr"/>
                      <a:r>
                        <a:rPr lang="en-US" sz="900"/>
                        <a:t>2</a:t>
                      </a:r>
                    </a:p>
                  </a:txBody>
                  <a:tcPr marL="47056" marR="47056" marT="23528" marB="23528"/>
                </a:tc>
                <a:tc>
                  <a:txBody>
                    <a:bodyPr/>
                    <a:lstStyle/>
                    <a:p>
                      <a:pPr algn="ctr"/>
                      <a:r>
                        <a:rPr lang="en-US" sz="900"/>
                        <a:t>5</a:t>
                      </a:r>
                    </a:p>
                  </a:txBody>
                  <a:tcPr marL="47056" marR="47056" marT="23528" marB="23528"/>
                </a:tc>
                <a:tc>
                  <a:txBody>
                    <a:bodyPr/>
                    <a:lstStyle/>
                    <a:p>
                      <a:pPr algn="ctr"/>
                      <a:r>
                        <a:rPr lang="en-US" sz="900"/>
                        <a:t>7</a:t>
                      </a:r>
                    </a:p>
                  </a:txBody>
                  <a:tcPr marL="47056" marR="47056" marT="23528" marB="23528"/>
                </a:tc>
                <a:extLst>
                  <a:ext uri="{0D108BD9-81ED-4DB2-BD59-A6C34878D82A}">
                    <a16:rowId xmlns:a16="http://schemas.microsoft.com/office/drawing/2014/main" val="10005"/>
                  </a:ext>
                </a:extLst>
              </a:tr>
              <a:tr h="190838">
                <a:tc>
                  <a:txBody>
                    <a:bodyPr/>
                    <a:lstStyle/>
                    <a:p>
                      <a:r>
                        <a:rPr lang="en-US" sz="900"/>
                        <a:t>Total</a:t>
                      </a:r>
                      <a:endParaRPr lang="en-US" sz="900" b="1"/>
                    </a:p>
                  </a:txBody>
                  <a:tcPr marL="47056" marR="47056" marT="23528" marB="23528"/>
                </a:tc>
                <a:tc>
                  <a:txBody>
                    <a:bodyPr/>
                    <a:lstStyle/>
                    <a:p>
                      <a:pPr algn="ctr"/>
                      <a:r>
                        <a:rPr lang="en-US" sz="900" b="1"/>
                        <a:t>19</a:t>
                      </a:r>
                    </a:p>
                  </a:txBody>
                  <a:tcPr marL="47056" marR="47056" marT="23528" marB="23528"/>
                </a:tc>
                <a:tc>
                  <a:txBody>
                    <a:bodyPr/>
                    <a:lstStyle/>
                    <a:p>
                      <a:pPr algn="ctr"/>
                      <a:r>
                        <a:rPr lang="en-US" sz="900" b="1"/>
                        <a:t>45</a:t>
                      </a:r>
                    </a:p>
                  </a:txBody>
                  <a:tcPr marL="47056" marR="47056" marT="23528" marB="23528"/>
                </a:tc>
                <a:tc>
                  <a:txBody>
                    <a:bodyPr/>
                    <a:lstStyle/>
                    <a:p>
                      <a:pPr algn="ctr"/>
                      <a:r>
                        <a:rPr lang="en-US" sz="900" b="1" dirty="0"/>
                        <a:t>64</a:t>
                      </a:r>
                    </a:p>
                  </a:txBody>
                  <a:tcPr marL="47056" marR="47056" marT="23528" marB="23528"/>
                </a:tc>
                <a:extLst>
                  <a:ext uri="{0D108BD9-81ED-4DB2-BD59-A6C34878D82A}">
                    <a16:rowId xmlns:a16="http://schemas.microsoft.com/office/drawing/2014/main" val="10007"/>
                  </a:ext>
                </a:extLst>
              </a:tr>
            </a:tbl>
          </a:graphicData>
        </a:graphic>
      </p:graphicFrame>
      <p:graphicFrame>
        <p:nvGraphicFramePr>
          <p:cNvPr id="11" name="Content Placeholder 3">
            <a:extLst>
              <a:ext uri="{FF2B5EF4-FFF2-40B4-BE49-F238E27FC236}">
                <a16:creationId xmlns:a16="http://schemas.microsoft.com/office/drawing/2014/main" id="{BC80FE25-8845-DD49-8E1D-172C03DB0323}"/>
              </a:ext>
            </a:extLst>
          </p:cNvPr>
          <p:cNvGraphicFramePr>
            <a:graphicFrameLocks/>
          </p:cNvGraphicFramePr>
          <p:nvPr/>
        </p:nvGraphicFramePr>
        <p:xfrm>
          <a:off x="5199325" y="4192732"/>
          <a:ext cx="3829052" cy="1637891"/>
        </p:xfrm>
        <a:graphic>
          <a:graphicData uri="http://schemas.openxmlformats.org/drawingml/2006/table">
            <a:tbl>
              <a:tblPr firstRow="1" bandRow="1">
                <a:tableStyleId>{F5AB1C69-6EDB-4FF4-983F-18BD219EF322}</a:tableStyleId>
              </a:tblPr>
              <a:tblGrid>
                <a:gridCol w="1317717">
                  <a:extLst>
                    <a:ext uri="{9D8B030D-6E8A-4147-A177-3AD203B41FA5}">
                      <a16:colId xmlns:a16="http://schemas.microsoft.com/office/drawing/2014/main" val="20000"/>
                    </a:ext>
                  </a:extLst>
                </a:gridCol>
                <a:gridCol w="758276">
                  <a:extLst>
                    <a:ext uri="{9D8B030D-6E8A-4147-A177-3AD203B41FA5}">
                      <a16:colId xmlns:a16="http://schemas.microsoft.com/office/drawing/2014/main" val="1073821894"/>
                    </a:ext>
                  </a:extLst>
                </a:gridCol>
                <a:gridCol w="1123439">
                  <a:extLst>
                    <a:ext uri="{9D8B030D-6E8A-4147-A177-3AD203B41FA5}">
                      <a16:colId xmlns:a16="http://schemas.microsoft.com/office/drawing/2014/main" val="3957300575"/>
                    </a:ext>
                  </a:extLst>
                </a:gridCol>
                <a:gridCol w="629620">
                  <a:extLst>
                    <a:ext uri="{9D8B030D-6E8A-4147-A177-3AD203B41FA5}">
                      <a16:colId xmlns:a16="http://schemas.microsoft.com/office/drawing/2014/main" val="1486957725"/>
                    </a:ext>
                  </a:extLst>
                </a:gridCol>
              </a:tblGrid>
              <a:tr h="205985">
                <a:tc>
                  <a:txBody>
                    <a:bodyPr/>
                    <a:lstStyle/>
                    <a:p>
                      <a:pPr algn="ctr"/>
                      <a:endParaRPr lang="en-US" sz="900" dirty="0"/>
                    </a:p>
                  </a:txBody>
                  <a:tcPr marL="43596" marR="43596" marT="21798" marB="21798"/>
                </a:tc>
                <a:tc>
                  <a:txBody>
                    <a:bodyPr/>
                    <a:lstStyle/>
                    <a:p>
                      <a:pPr algn="ctr"/>
                      <a:r>
                        <a:rPr lang="en-US" sz="900" dirty="0"/>
                        <a:t>Signatures</a:t>
                      </a:r>
                    </a:p>
                  </a:txBody>
                  <a:tcPr marL="43596" marR="43596" marT="21798" marB="21798"/>
                </a:tc>
                <a:tc>
                  <a:txBody>
                    <a:bodyPr/>
                    <a:lstStyle/>
                    <a:p>
                      <a:pPr algn="ctr"/>
                      <a:r>
                        <a:rPr lang="en-US" sz="900" dirty="0"/>
                        <a:t>KEMs/Encryption</a:t>
                      </a:r>
                    </a:p>
                  </a:txBody>
                  <a:tcPr marL="43596" marR="43596" marT="21798" marB="21798"/>
                </a:tc>
                <a:tc>
                  <a:txBody>
                    <a:bodyPr/>
                    <a:lstStyle/>
                    <a:p>
                      <a:pPr algn="ctr"/>
                      <a:r>
                        <a:rPr lang="en-US" sz="900" dirty="0"/>
                        <a:t>Total</a:t>
                      </a:r>
                    </a:p>
                  </a:txBody>
                  <a:tcPr marL="43596" marR="43596" marT="21798" marB="21798"/>
                </a:tc>
                <a:extLst>
                  <a:ext uri="{0D108BD9-81ED-4DB2-BD59-A6C34878D82A}">
                    <a16:rowId xmlns:a16="http://schemas.microsoft.com/office/drawing/2014/main" val="10000"/>
                  </a:ext>
                </a:extLst>
              </a:tr>
              <a:tr h="205985">
                <a:tc>
                  <a:txBody>
                    <a:bodyPr/>
                    <a:lstStyle/>
                    <a:p>
                      <a:r>
                        <a:rPr lang="en-US" sz="1000" dirty="0"/>
                        <a:t>Lattice-based</a:t>
                      </a:r>
                    </a:p>
                  </a:txBody>
                  <a:tcPr marL="43596" marR="43596" marT="21798" marB="21798"/>
                </a:tc>
                <a:tc>
                  <a:txBody>
                    <a:bodyPr/>
                    <a:lstStyle/>
                    <a:p>
                      <a:pPr marL="0" indent="0" algn="ctr">
                        <a:buNone/>
                      </a:pPr>
                      <a:r>
                        <a:rPr lang="en-US" sz="1000" dirty="0"/>
                        <a:t>3</a:t>
                      </a:r>
                    </a:p>
                  </a:txBody>
                  <a:tcPr marL="43596" marR="43596" marT="21798" marB="21798"/>
                </a:tc>
                <a:tc>
                  <a:txBody>
                    <a:bodyPr/>
                    <a:lstStyle/>
                    <a:p>
                      <a:pPr algn="ctr"/>
                      <a:r>
                        <a:rPr lang="en-US" sz="1000" dirty="0"/>
                        <a:t>9</a:t>
                      </a:r>
                    </a:p>
                  </a:txBody>
                  <a:tcPr marL="43596" marR="43596" marT="21798" marB="21798"/>
                </a:tc>
                <a:tc>
                  <a:txBody>
                    <a:bodyPr/>
                    <a:lstStyle/>
                    <a:p>
                      <a:pPr algn="ctr"/>
                      <a:r>
                        <a:rPr lang="en-US" sz="1000" dirty="0"/>
                        <a:t>12</a:t>
                      </a:r>
                    </a:p>
                  </a:txBody>
                  <a:tcPr marL="43596" marR="43596" marT="21798" marB="21798"/>
                </a:tc>
                <a:extLst>
                  <a:ext uri="{0D108BD9-81ED-4DB2-BD59-A6C34878D82A}">
                    <a16:rowId xmlns:a16="http://schemas.microsoft.com/office/drawing/2014/main" val="10001"/>
                  </a:ext>
                </a:extLst>
              </a:tr>
              <a:tr h="205985">
                <a:tc>
                  <a:txBody>
                    <a:bodyPr/>
                    <a:lstStyle/>
                    <a:p>
                      <a:r>
                        <a:rPr lang="en-US" sz="1000" dirty="0"/>
                        <a:t>Code-based</a:t>
                      </a:r>
                    </a:p>
                  </a:txBody>
                  <a:tcPr marL="43596" marR="43596" marT="21798" marB="21798"/>
                </a:tc>
                <a:tc>
                  <a:txBody>
                    <a:bodyPr/>
                    <a:lstStyle/>
                    <a:p>
                      <a:pPr marL="0" indent="0" algn="ctr">
                        <a:buNone/>
                      </a:pPr>
                      <a:r>
                        <a:rPr lang="en-US" sz="1000" dirty="0"/>
                        <a:t>0</a:t>
                      </a:r>
                    </a:p>
                  </a:txBody>
                  <a:tcPr marL="43596" marR="43596" marT="21798" marB="21798"/>
                </a:tc>
                <a:tc>
                  <a:txBody>
                    <a:bodyPr/>
                    <a:lstStyle/>
                    <a:p>
                      <a:pPr algn="ctr"/>
                      <a:r>
                        <a:rPr lang="en-US" sz="1000" dirty="0"/>
                        <a:t>7</a:t>
                      </a:r>
                    </a:p>
                  </a:txBody>
                  <a:tcPr marL="43596" marR="43596" marT="21798" marB="21798"/>
                </a:tc>
                <a:tc>
                  <a:txBody>
                    <a:bodyPr/>
                    <a:lstStyle/>
                    <a:p>
                      <a:pPr algn="ctr"/>
                      <a:r>
                        <a:rPr lang="en-US" sz="1000" dirty="0"/>
                        <a:t>7</a:t>
                      </a:r>
                    </a:p>
                  </a:txBody>
                  <a:tcPr marL="43596" marR="43596" marT="21798" marB="21798"/>
                </a:tc>
                <a:extLst>
                  <a:ext uri="{0D108BD9-81ED-4DB2-BD59-A6C34878D82A}">
                    <a16:rowId xmlns:a16="http://schemas.microsoft.com/office/drawing/2014/main" val="10002"/>
                  </a:ext>
                </a:extLst>
              </a:tr>
              <a:tr h="205985">
                <a:tc>
                  <a:txBody>
                    <a:bodyPr/>
                    <a:lstStyle/>
                    <a:p>
                      <a:r>
                        <a:rPr lang="en-US" sz="1000" dirty="0"/>
                        <a:t>Multi-variate</a:t>
                      </a:r>
                    </a:p>
                  </a:txBody>
                  <a:tcPr marL="43596" marR="43596" marT="21798" marB="21798"/>
                </a:tc>
                <a:tc>
                  <a:txBody>
                    <a:bodyPr/>
                    <a:lstStyle/>
                    <a:p>
                      <a:pPr algn="ctr"/>
                      <a:r>
                        <a:rPr lang="en-US" sz="1000" dirty="0"/>
                        <a:t>4</a:t>
                      </a:r>
                    </a:p>
                  </a:txBody>
                  <a:tcPr marL="43596" marR="43596" marT="21798" marB="21798"/>
                </a:tc>
                <a:tc>
                  <a:txBody>
                    <a:bodyPr/>
                    <a:lstStyle/>
                    <a:p>
                      <a:pPr algn="ctr"/>
                      <a:r>
                        <a:rPr lang="en-US" sz="1000" dirty="0"/>
                        <a:t>0</a:t>
                      </a:r>
                    </a:p>
                  </a:txBody>
                  <a:tcPr marL="43596" marR="43596" marT="21798" marB="21798"/>
                </a:tc>
                <a:tc>
                  <a:txBody>
                    <a:bodyPr/>
                    <a:lstStyle/>
                    <a:p>
                      <a:pPr algn="ctr"/>
                      <a:r>
                        <a:rPr lang="en-US" sz="1000" dirty="0"/>
                        <a:t>4</a:t>
                      </a:r>
                    </a:p>
                  </a:txBody>
                  <a:tcPr marL="43596" marR="43596" marT="21798" marB="21798"/>
                </a:tc>
                <a:extLst>
                  <a:ext uri="{0D108BD9-81ED-4DB2-BD59-A6C34878D82A}">
                    <a16:rowId xmlns:a16="http://schemas.microsoft.com/office/drawing/2014/main" val="10003"/>
                  </a:ext>
                </a:extLst>
              </a:tr>
              <a:tr h="205985">
                <a:tc>
                  <a:txBody>
                    <a:bodyPr/>
                    <a:lstStyle/>
                    <a:p>
                      <a:r>
                        <a:rPr lang="en-US" sz="1000" dirty="0"/>
                        <a:t>Symmetric-based</a:t>
                      </a:r>
                    </a:p>
                  </a:txBody>
                  <a:tcPr marL="43596" marR="43596" marT="21798" marB="21798"/>
                </a:tc>
                <a:tc>
                  <a:txBody>
                    <a:bodyPr/>
                    <a:lstStyle/>
                    <a:p>
                      <a:pPr algn="ctr"/>
                      <a:r>
                        <a:rPr lang="en-US" sz="1000" dirty="0"/>
                        <a:t>2</a:t>
                      </a:r>
                    </a:p>
                  </a:txBody>
                  <a:tcPr marL="43596" marR="43596" marT="21798" marB="21798"/>
                </a:tc>
                <a:tc>
                  <a:txBody>
                    <a:bodyPr/>
                    <a:lstStyle/>
                    <a:p>
                      <a:pPr algn="ctr"/>
                      <a:endParaRPr lang="en-US" sz="1000" dirty="0"/>
                    </a:p>
                  </a:txBody>
                  <a:tcPr marL="43596" marR="43596" marT="21798" marB="21798"/>
                </a:tc>
                <a:tc>
                  <a:txBody>
                    <a:bodyPr/>
                    <a:lstStyle/>
                    <a:p>
                      <a:pPr algn="ctr"/>
                      <a:r>
                        <a:rPr lang="en-US" sz="1000" dirty="0"/>
                        <a:t>2</a:t>
                      </a:r>
                    </a:p>
                  </a:txBody>
                  <a:tcPr marL="43596" marR="43596" marT="21798" marB="21798"/>
                </a:tc>
                <a:extLst>
                  <a:ext uri="{0D108BD9-81ED-4DB2-BD59-A6C34878D82A}">
                    <a16:rowId xmlns:a16="http://schemas.microsoft.com/office/drawing/2014/main" val="10004"/>
                  </a:ext>
                </a:extLst>
              </a:tr>
              <a:tr h="205985">
                <a:tc>
                  <a:txBody>
                    <a:bodyPr/>
                    <a:lstStyle/>
                    <a:p>
                      <a:r>
                        <a:rPr lang="en-US" sz="1000" dirty="0"/>
                        <a:t>Other</a:t>
                      </a:r>
                    </a:p>
                  </a:txBody>
                  <a:tcPr marL="43596" marR="43596" marT="21798" marB="21798"/>
                </a:tc>
                <a:tc>
                  <a:txBody>
                    <a:bodyPr/>
                    <a:lstStyle/>
                    <a:p>
                      <a:pPr algn="ctr"/>
                      <a:r>
                        <a:rPr lang="en-US" sz="1000" dirty="0"/>
                        <a:t>0</a:t>
                      </a:r>
                    </a:p>
                  </a:txBody>
                  <a:tcPr marL="43596" marR="43596" marT="21798" marB="21798"/>
                </a:tc>
                <a:tc>
                  <a:txBody>
                    <a:bodyPr/>
                    <a:lstStyle/>
                    <a:p>
                      <a:pPr algn="ctr"/>
                      <a:r>
                        <a:rPr lang="en-US" sz="1000" dirty="0"/>
                        <a:t>1</a:t>
                      </a:r>
                    </a:p>
                  </a:txBody>
                  <a:tcPr marL="43596" marR="43596" marT="21798" marB="21798"/>
                </a:tc>
                <a:tc>
                  <a:txBody>
                    <a:bodyPr/>
                    <a:lstStyle/>
                    <a:p>
                      <a:pPr algn="ctr"/>
                      <a:r>
                        <a:rPr lang="en-US" sz="1000" dirty="0"/>
                        <a:t>1</a:t>
                      </a:r>
                    </a:p>
                  </a:txBody>
                  <a:tcPr marL="43596" marR="43596" marT="21798" marB="21798"/>
                </a:tc>
                <a:extLst>
                  <a:ext uri="{0D108BD9-81ED-4DB2-BD59-A6C34878D82A}">
                    <a16:rowId xmlns:a16="http://schemas.microsoft.com/office/drawing/2014/main" val="10005"/>
                  </a:ext>
                </a:extLst>
              </a:tr>
              <a:tr h="192186">
                <a:tc>
                  <a:txBody>
                    <a:bodyPr/>
                    <a:lstStyle/>
                    <a:p>
                      <a:endParaRPr lang="en-US" sz="1000" dirty="0"/>
                    </a:p>
                  </a:txBody>
                  <a:tcPr marL="43596" marR="43596" marT="21798" marB="21798"/>
                </a:tc>
                <a:tc>
                  <a:txBody>
                    <a:bodyPr/>
                    <a:lstStyle/>
                    <a:p>
                      <a:pPr algn="ctr"/>
                      <a:endParaRPr lang="en-US" sz="1000" dirty="0"/>
                    </a:p>
                  </a:txBody>
                  <a:tcPr marL="43596" marR="43596" marT="21798" marB="21798"/>
                </a:tc>
                <a:tc>
                  <a:txBody>
                    <a:bodyPr/>
                    <a:lstStyle/>
                    <a:p>
                      <a:pPr algn="ctr"/>
                      <a:endParaRPr lang="en-US" sz="1000" dirty="0"/>
                    </a:p>
                  </a:txBody>
                  <a:tcPr marL="43596" marR="43596" marT="21798" marB="21798"/>
                </a:tc>
                <a:tc>
                  <a:txBody>
                    <a:bodyPr/>
                    <a:lstStyle/>
                    <a:p>
                      <a:pPr algn="ctr"/>
                      <a:endParaRPr lang="en-US" sz="1000" dirty="0"/>
                    </a:p>
                  </a:txBody>
                  <a:tcPr marL="43596" marR="43596" marT="21798" marB="21798"/>
                </a:tc>
                <a:extLst>
                  <a:ext uri="{0D108BD9-81ED-4DB2-BD59-A6C34878D82A}">
                    <a16:rowId xmlns:a16="http://schemas.microsoft.com/office/drawing/2014/main" val="10006"/>
                  </a:ext>
                </a:extLst>
              </a:tr>
              <a:tr h="205985">
                <a:tc>
                  <a:txBody>
                    <a:bodyPr/>
                    <a:lstStyle/>
                    <a:p>
                      <a:r>
                        <a:rPr lang="en-US" sz="1000" dirty="0"/>
                        <a:t>Total</a:t>
                      </a:r>
                      <a:endParaRPr lang="en-US" sz="1000" b="1" dirty="0"/>
                    </a:p>
                  </a:txBody>
                  <a:tcPr marL="43596" marR="43596" marT="21798" marB="21798"/>
                </a:tc>
                <a:tc>
                  <a:txBody>
                    <a:bodyPr/>
                    <a:lstStyle/>
                    <a:p>
                      <a:pPr algn="ctr"/>
                      <a:r>
                        <a:rPr lang="en-US" sz="1000" b="1" dirty="0"/>
                        <a:t>9</a:t>
                      </a:r>
                    </a:p>
                  </a:txBody>
                  <a:tcPr marL="43596" marR="43596" marT="21798" marB="21798"/>
                </a:tc>
                <a:tc>
                  <a:txBody>
                    <a:bodyPr/>
                    <a:lstStyle/>
                    <a:p>
                      <a:pPr algn="ctr"/>
                      <a:r>
                        <a:rPr lang="en-US" sz="1000" b="1" dirty="0"/>
                        <a:t>17</a:t>
                      </a:r>
                    </a:p>
                  </a:txBody>
                  <a:tcPr marL="43596" marR="43596" marT="21798" marB="21798"/>
                </a:tc>
                <a:tc>
                  <a:txBody>
                    <a:bodyPr/>
                    <a:lstStyle/>
                    <a:p>
                      <a:pPr algn="ctr"/>
                      <a:r>
                        <a:rPr lang="en-US" sz="1000" b="1" dirty="0"/>
                        <a:t>26</a:t>
                      </a:r>
                    </a:p>
                  </a:txBody>
                  <a:tcPr marL="43596" marR="43596" marT="21798" marB="21798"/>
                </a:tc>
                <a:extLst>
                  <a:ext uri="{0D108BD9-81ED-4DB2-BD59-A6C34878D82A}">
                    <a16:rowId xmlns:a16="http://schemas.microsoft.com/office/drawing/2014/main" val="10007"/>
                  </a:ext>
                </a:extLst>
              </a:tr>
            </a:tbl>
          </a:graphicData>
        </a:graphic>
      </p:graphicFrame>
      <p:pic>
        <p:nvPicPr>
          <p:cNvPr id="12" name="Picture 6" descr="714 Wrestling Ring Illustrations &amp; Clip Art - iStock">
            <a:extLst>
              <a:ext uri="{FF2B5EF4-FFF2-40B4-BE49-F238E27FC236}">
                <a16:creationId xmlns:a16="http://schemas.microsoft.com/office/drawing/2014/main" id="{9E3B75AB-A980-DF49-B669-FB4F80BF4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609" y="1802942"/>
            <a:ext cx="2154614" cy="157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1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69900-4AEB-49E7-97A7-FD3D42F402F5}"/>
              </a:ext>
            </a:extLst>
          </p:cNvPr>
          <p:cNvSpPr>
            <a:spLocks noGrp="1"/>
          </p:cNvSpPr>
          <p:nvPr>
            <p:ph type="title"/>
          </p:nvPr>
        </p:nvSpPr>
        <p:spPr/>
        <p:txBody>
          <a:bodyPr/>
          <a:lstStyle/>
          <a:p>
            <a:r>
              <a:rPr lang="en-US" dirty="0"/>
              <a:t>The candidates (1</a:t>
            </a:r>
            <a:r>
              <a:rPr lang="en-US" baseline="30000" dirty="0"/>
              <a:t>st</a:t>
            </a:r>
            <a:r>
              <a:rPr lang="en-US" dirty="0"/>
              <a:t> round)</a:t>
            </a:r>
          </a:p>
        </p:txBody>
      </p:sp>
      <p:pic>
        <p:nvPicPr>
          <p:cNvPr id="6" name="Picture 5" descr="Table&#10;&#10;Description automatically generated with low confidence">
            <a:extLst>
              <a:ext uri="{FF2B5EF4-FFF2-40B4-BE49-F238E27FC236}">
                <a16:creationId xmlns:a16="http://schemas.microsoft.com/office/drawing/2014/main" id="{35132164-F364-43A6-8CDB-4FC4D029F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4" y="1143000"/>
            <a:ext cx="9004692" cy="5562600"/>
          </a:xfrm>
          <a:prstGeom prst="rect">
            <a:avLst/>
          </a:prstGeom>
        </p:spPr>
      </p:pic>
    </p:spTree>
    <p:extLst>
      <p:ext uri="{BB962C8B-B14F-4D97-AF65-F5344CB8AC3E}">
        <p14:creationId xmlns:p14="http://schemas.microsoft.com/office/powerpoint/2010/main" val="404864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185271" y="1439253"/>
            <a:ext cx="7739529" cy="1691331"/>
          </a:xfrm>
        </p:spPr>
        <p:txBody>
          <a:bodyPr/>
          <a:lstStyle/>
          <a:p>
            <a:pPr marL="342900" indent="-342900">
              <a:buFont typeface="Arial" panose="020B0604020202020204" pitchFamily="34" charset="0"/>
              <a:buChar char="•"/>
            </a:pPr>
            <a:r>
              <a:rPr lang="en-US" dirty="0"/>
              <a:t>NIST selected 7 </a:t>
            </a:r>
            <a:r>
              <a:rPr lang="en-US" dirty="0">
                <a:solidFill>
                  <a:schemeClr val="accent2"/>
                </a:solidFill>
              </a:rPr>
              <a:t>Finalists</a:t>
            </a:r>
            <a:r>
              <a:rPr lang="en-US" dirty="0"/>
              <a:t> and 8 </a:t>
            </a:r>
            <a:r>
              <a:rPr lang="en-US" dirty="0">
                <a:solidFill>
                  <a:schemeClr val="accent4"/>
                </a:solidFill>
              </a:rPr>
              <a:t>Alternates</a:t>
            </a:r>
          </a:p>
          <a:p>
            <a:pPr marL="685800" lvl="1" indent="-342900">
              <a:buFont typeface="Arial" panose="020B0604020202020204" pitchFamily="34" charset="0"/>
              <a:buChar char="•"/>
            </a:pPr>
            <a:r>
              <a:rPr lang="en-US" dirty="0">
                <a:solidFill>
                  <a:schemeClr val="accent2"/>
                </a:solidFill>
              </a:rPr>
              <a:t>Finalists</a:t>
            </a:r>
            <a:r>
              <a:rPr lang="en-US" dirty="0">
                <a:solidFill>
                  <a:schemeClr val="bg2">
                    <a:lumMod val="50000"/>
                  </a:schemeClr>
                </a:solidFill>
              </a:rPr>
              <a:t>:  </a:t>
            </a:r>
            <a:r>
              <a:rPr lang="en-US" dirty="0">
                <a:solidFill>
                  <a:schemeClr val="tx2"/>
                </a:solidFill>
              </a:rPr>
              <a:t>most promising algorithms we expect to be ready for standardization at end of 3</a:t>
            </a:r>
            <a:r>
              <a:rPr lang="en-US" baseline="30000" dirty="0">
                <a:solidFill>
                  <a:schemeClr val="tx2"/>
                </a:solidFill>
              </a:rPr>
              <a:t>rd</a:t>
            </a:r>
            <a:r>
              <a:rPr lang="en-US" dirty="0">
                <a:solidFill>
                  <a:schemeClr val="tx2"/>
                </a:solidFill>
              </a:rPr>
              <a:t> round</a:t>
            </a:r>
          </a:p>
          <a:p>
            <a:pPr marL="685800" lvl="1" indent="-342900">
              <a:buFont typeface="Arial" panose="020B0604020202020204" pitchFamily="34" charset="0"/>
              <a:buChar char="•"/>
            </a:pPr>
            <a:r>
              <a:rPr lang="en-US" dirty="0">
                <a:solidFill>
                  <a:schemeClr val="accent4"/>
                </a:solidFill>
              </a:rPr>
              <a:t>Alternates</a:t>
            </a:r>
            <a:r>
              <a:rPr lang="en-US" dirty="0">
                <a:solidFill>
                  <a:schemeClr val="bg2">
                    <a:lumMod val="50000"/>
                  </a:schemeClr>
                </a:solidFill>
              </a:rPr>
              <a:t>:  </a:t>
            </a:r>
            <a:r>
              <a:rPr lang="en-US" dirty="0">
                <a:solidFill>
                  <a:schemeClr val="tx2"/>
                </a:solidFill>
              </a:rPr>
              <a:t>candidates for potential standardization, most likely after another (4th) round  </a:t>
            </a:r>
          </a:p>
          <a:p>
            <a:pPr marL="342900" indent="-342900">
              <a:buFont typeface="Arial" panose="020B0604020202020204" pitchFamily="34" charset="0"/>
              <a:buChar char="•"/>
            </a:pPr>
            <a:endParaRPr lang="en-US" dirty="0">
              <a:solidFill>
                <a:schemeClr val="bg2">
                  <a:lumMod val="50000"/>
                </a:schemeClr>
              </a:solidFill>
            </a:endParaRPr>
          </a:p>
          <a:p>
            <a:endParaRPr lang="en-US" dirty="0">
              <a:solidFill>
                <a:schemeClr val="bg2">
                  <a:lumMod val="50000"/>
                </a:schemeClr>
              </a:solidFill>
            </a:endParaRP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The 3</a:t>
            </a:r>
            <a:r>
              <a:rPr lang="en-US" baseline="30000" dirty="0"/>
              <a:t>rd</a:t>
            </a:r>
            <a:r>
              <a:rPr lang="en-US" dirty="0"/>
              <a:t> Round Finalists and Alternates</a:t>
            </a:r>
          </a:p>
        </p:txBody>
      </p:sp>
      <p:graphicFrame>
        <p:nvGraphicFramePr>
          <p:cNvPr id="5" name="Table 5">
            <a:extLst>
              <a:ext uri="{FF2B5EF4-FFF2-40B4-BE49-F238E27FC236}">
                <a16:creationId xmlns:a16="http://schemas.microsoft.com/office/drawing/2014/main" id="{E7D9F004-20AF-4A8D-9637-29F9DAAF02D4}"/>
              </a:ext>
            </a:extLst>
          </p:cNvPr>
          <p:cNvGraphicFramePr>
            <a:graphicFrameLocks noGrp="1"/>
          </p:cNvGraphicFramePr>
          <p:nvPr>
            <p:extLst>
              <p:ext uri="{D42A27DB-BD31-4B8C-83A1-F6EECF244321}">
                <p14:modId xmlns:p14="http://schemas.microsoft.com/office/powerpoint/2010/main" val="2813746692"/>
              </p:ext>
            </p:extLst>
          </p:nvPr>
        </p:nvGraphicFramePr>
        <p:xfrm>
          <a:off x="1524000" y="3452191"/>
          <a:ext cx="6096000" cy="2748280"/>
        </p:xfrm>
        <a:graphic>
          <a:graphicData uri="http://schemas.openxmlformats.org/drawingml/2006/table">
            <a:tbl>
              <a:tblPr firstRow="1" bandRow="1">
                <a:tableStyleId>{69CF1AB2-1976-4502-BF36-3FF5EA218861}</a:tableStyleId>
              </a:tblPr>
              <a:tblGrid>
                <a:gridCol w="2032000">
                  <a:extLst>
                    <a:ext uri="{9D8B030D-6E8A-4147-A177-3AD203B41FA5}">
                      <a16:colId xmlns:a16="http://schemas.microsoft.com/office/drawing/2014/main" val="27153042"/>
                    </a:ext>
                  </a:extLst>
                </a:gridCol>
                <a:gridCol w="2032000">
                  <a:extLst>
                    <a:ext uri="{9D8B030D-6E8A-4147-A177-3AD203B41FA5}">
                      <a16:colId xmlns:a16="http://schemas.microsoft.com/office/drawing/2014/main" val="3685377464"/>
                    </a:ext>
                  </a:extLst>
                </a:gridCol>
                <a:gridCol w="2032000">
                  <a:extLst>
                    <a:ext uri="{9D8B030D-6E8A-4147-A177-3AD203B41FA5}">
                      <a16:colId xmlns:a16="http://schemas.microsoft.com/office/drawing/2014/main" val="1512179814"/>
                    </a:ext>
                  </a:extLst>
                </a:gridCol>
              </a:tblGrid>
              <a:tr h="370840">
                <a:tc>
                  <a:txBody>
                    <a:bodyPr/>
                    <a:lstStyle/>
                    <a:p>
                      <a:endParaRPr lang="en-US"/>
                    </a:p>
                  </a:txBody>
                  <a:tcPr/>
                </a:tc>
                <a:tc>
                  <a:txBody>
                    <a:bodyPr/>
                    <a:lstStyle/>
                    <a:p>
                      <a:r>
                        <a:rPr lang="en-US" dirty="0">
                          <a:solidFill>
                            <a:schemeClr val="accent2"/>
                          </a:solidFill>
                        </a:rPr>
                        <a:t>FINALISTS</a:t>
                      </a:r>
                    </a:p>
                  </a:txBody>
                  <a:tcPr/>
                </a:tc>
                <a:tc>
                  <a:txBody>
                    <a:bodyPr/>
                    <a:lstStyle/>
                    <a:p>
                      <a:r>
                        <a:rPr lang="en-US" dirty="0">
                          <a:solidFill>
                            <a:schemeClr val="accent4"/>
                          </a:solidFill>
                        </a:rPr>
                        <a:t>ALTERNATES</a:t>
                      </a:r>
                    </a:p>
                  </a:txBody>
                  <a:tcPr/>
                </a:tc>
                <a:extLst>
                  <a:ext uri="{0D108BD9-81ED-4DB2-BD59-A6C34878D82A}">
                    <a16:rowId xmlns:a16="http://schemas.microsoft.com/office/drawing/2014/main" val="686186135"/>
                  </a:ext>
                </a:extLst>
              </a:tr>
              <a:tr h="370840">
                <a:tc>
                  <a:txBody>
                    <a:bodyPr/>
                    <a:lstStyle/>
                    <a:p>
                      <a:r>
                        <a:rPr lang="en-US" dirty="0"/>
                        <a:t>KEMs/Encryption</a:t>
                      </a:r>
                    </a:p>
                  </a:txBody>
                  <a:tcPr/>
                </a:tc>
                <a:tc>
                  <a:txBody>
                    <a:bodyPr/>
                    <a:lstStyle/>
                    <a:p>
                      <a:r>
                        <a:rPr lang="en-US" dirty="0" err="1"/>
                        <a:t>Kyber</a:t>
                      </a:r>
                      <a:endParaRPr lang="en-US" dirty="0"/>
                    </a:p>
                    <a:p>
                      <a:r>
                        <a:rPr lang="en-US" dirty="0"/>
                        <a:t>NTRU</a:t>
                      </a:r>
                    </a:p>
                    <a:p>
                      <a:r>
                        <a:rPr lang="en-US" dirty="0"/>
                        <a:t>SABER</a:t>
                      </a:r>
                    </a:p>
                    <a:p>
                      <a:r>
                        <a:rPr lang="en-US" dirty="0"/>
                        <a:t>Classic McEliece</a:t>
                      </a:r>
                    </a:p>
                  </a:txBody>
                  <a:tcPr/>
                </a:tc>
                <a:tc>
                  <a:txBody>
                    <a:bodyPr/>
                    <a:lstStyle/>
                    <a:p>
                      <a:r>
                        <a:rPr lang="en-US" dirty="0"/>
                        <a:t>BIKE</a:t>
                      </a:r>
                    </a:p>
                    <a:p>
                      <a:r>
                        <a:rPr lang="en-US" dirty="0" err="1"/>
                        <a:t>FrodoKEM</a:t>
                      </a:r>
                      <a:endParaRPr lang="en-US" dirty="0"/>
                    </a:p>
                    <a:p>
                      <a:r>
                        <a:rPr lang="en-US" dirty="0"/>
                        <a:t>HQC</a:t>
                      </a:r>
                    </a:p>
                    <a:p>
                      <a:r>
                        <a:rPr lang="en-US" dirty="0"/>
                        <a:t>NTRU Prime</a:t>
                      </a:r>
                    </a:p>
                    <a:p>
                      <a:r>
                        <a:rPr lang="en-US" dirty="0"/>
                        <a:t>SIKE</a:t>
                      </a:r>
                    </a:p>
                  </a:txBody>
                  <a:tcPr/>
                </a:tc>
                <a:extLst>
                  <a:ext uri="{0D108BD9-81ED-4DB2-BD59-A6C34878D82A}">
                    <a16:rowId xmlns:a16="http://schemas.microsoft.com/office/drawing/2014/main" val="1583062554"/>
                  </a:ext>
                </a:extLst>
              </a:tr>
              <a:tr h="370840">
                <a:tc>
                  <a:txBody>
                    <a:bodyPr/>
                    <a:lstStyle/>
                    <a:p>
                      <a:r>
                        <a:rPr lang="en-US" dirty="0"/>
                        <a:t>Signatures</a:t>
                      </a:r>
                    </a:p>
                  </a:txBody>
                  <a:tcPr/>
                </a:tc>
                <a:tc>
                  <a:txBody>
                    <a:bodyPr/>
                    <a:lstStyle/>
                    <a:p>
                      <a:r>
                        <a:rPr lang="en-US" dirty="0" err="1"/>
                        <a:t>Dilithium</a:t>
                      </a:r>
                      <a:endParaRPr lang="en-US" dirty="0"/>
                    </a:p>
                    <a:p>
                      <a:r>
                        <a:rPr lang="en-US" dirty="0"/>
                        <a:t>Falcon</a:t>
                      </a:r>
                    </a:p>
                    <a:p>
                      <a:r>
                        <a:rPr lang="en-US" dirty="0"/>
                        <a:t>Rainbow</a:t>
                      </a:r>
                    </a:p>
                  </a:txBody>
                  <a:tcPr/>
                </a:tc>
                <a:tc>
                  <a:txBody>
                    <a:bodyPr/>
                    <a:lstStyle/>
                    <a:p>
                      <a:r>
                        <a:rPr lang="en-US" dirty="0" err="1"/>
                        <a:t>GeMSS</a:t>
                      </a:r>
                      <a:endParaRPr lang="en-US" dirty="0"/>
                    </a:p>
                    <a:p>
                      <a:r>
                        <a:rPr lang="en-US" dirty="0"/>
                        <a:t>Picnic</a:t>
                      </a:r>
                    </a:p>
                    <a:p>
                      <a:r>
                        <a:rPr lang="en-US" dirty="0"/>
                        <a:t>SPHINCS+</a:t>
                      </a:r>
                    </a:p>
                  </a:txBody>
                  <a:tcPr/>
                </a:tc>
                <a:extLst>
                  <a:ext uri="{0D108BD9-81ED-4DB2-BD59-A6C34878D82A}">
                    <a16:rowId xmlns:a16="http://schemas.microsoft.com/office/drawing/2014/main" val="2408377196"/>
                  </a:ext>
                </a:extLst>
              </a:tr>
            </a:tbl>
          </a:graphicData>
        </a:graphic>
      </p:graphicFrame>
    </p:spTree>
    <p:extLst>
      <p:ext uri="{BB962C8B-B14F-4D97-AF65-F5344CB8AC3E}">
        <p14:creationId xmlns:p14="http://schemas.microsoft.com/office/powerpoint/2010/main" val="141787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wards Post-Quantum Cryptography in TLS">
            <a:extLst>
              <a:ext uri="{FF2B5EF4-FFF2-40B4-BE49-F238E27FC236}">
                <a16:creationId xmlns:a16="http://schemas.microsoft.com/office/drawing/2014/main" id="{7E631591-98BF-1E45-8634-DFA0E16B3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707" y="1752600"/>
            <a:ext cx="2865473"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Post-quantum cryptography | Nature">
            <a:extLst>
              <a:ext uri="{FF2B5EF4-FFF2-40B4-BE49-F238E27FC236}">
                <a16:creationId xmlns:a16="http://schemas.microsoft.com/office/drawing/2014/main" id="{0DF70922-C701-D548-9B75-86FAC8983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323" y="3930796"/>
            <a:ext cx="2921501" cy="15556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602295B-16C5-0E42-B3C4-62F6932AB6F7}"/>
              </a:ext>
            </a:extLst>
          </p:cNvPr>
          <p:cNvSpPr>
            <a:spLocks noGrp="1"/>
          </p:cNvSpPr>
          <p:nvPr>
            <p:ph sz="half" idx="2"/>
          </p:nvPr>
        </p:nvSpPr>
        <p:spPr>
          <a:xfrm>
            <a:off x="152401" y="1480064"/>
            <a:ext cx="5791200" cy="3897872"/>
          </a:xfrm>
        </p:spPr>
        <p:txBody>
          <a:bodyPr>
            <a:normAutofit fontScale="92500" lnSpcReduction="10000"/>
          </a:bodyPr>
          <a:lstStyle/>
          <a:p>
            <a:pPr marL="287338" indent="-287338">
              <a:buFont typeface="Arial" panose="020B0604020202020204" pitchFamily="34" charset="0"/>
              <a:buChar char="•"/>
            </a:pPr>
            <a:r>
              <a:rPr lang="en-US" dirty="0"/>
              <a:t>The finalists </a:t>
            </a:r>
            <a:r>
              <a:rPr lang="en-US" b="1" dirty="0" err="1"/>
              <a:t>Kyber</a:t>
            </a:r>
            <a:r>
              <a:rPr lang="en-US" b="1" dirty="0"/>
              <a:t>, NTRU, SABER </a:t>
            </a:r>
            <a:r>
              <a:rPr lang="en-US" dirty="0"/>
              <a:t>are based on structured lattices</a:t>
            </a:r>
          </a:p>
          <a:p>
            <a:pPr lvl="1">
              <a:buFont typeface="Arial" panose="020B0604020202020204" pitchFamily="34" charset="0"/>
              <a:buChar char="•"/>
            </a:pPr>
            <a:r>
              <a:rPr lang="en-US" sz="1500" dirty="0" err="1"/>
              <a:t>Kyber</a:t>
            </a:r>
            <a:r>
              <a:rPr lang="en-US" sz="1500" dirty="0"/>
              <a:t> and SABER are based on module-LWE/LWR</a:t>
            </a:r>
          </a:p>
          <a:p>
            <a:pPr lvl="1">
              <a:buFont typeface="Arial" panose="020B0604020202020204" pitchFamily="34" charset="0"/>
              <a:buChar char="•"/>
            </a:pPr>
            <a:r>
              <a:rPr lang="en-US" sz="1500" dirty="0"/>
              <a:t>NTRU is based on the NTRU problem</a:t>
            </a:r>
          </a:p>
          <a:p>
            <a:pPr lvl="1">
              <a:buFont typeface="Arial" panose="020B0604020202020204" pitchFamily="34" charset="0"/>
              <a:buChar char="•"/>
            </a:pPr>
            <a:r>
              <a:rPr lang="en-US" sz="1500" dirty="0"/>
              <a:t>All three have good performance (in terms of efficiency and key/ciphertext sizes)</a:t>
            </a:r>
          </a:p>
          <a:p>
            <a:pPr lvl="1">
              <a:buFont typeface="Arial" panose="020B0604020202020204" pitchFamily="34" charset="0"/>
              <a:buChar char="•"/>
            </a:pPr>
            <a:r>
              <a:rPr lang="en-US" sz="1500" i="1" dirty="0"/>
              <a:t>NIST expects to select at most one for standardization</a:t>
            </a:r>
          </a:p>
          <a:p>
            <a:pPr marL="285750" indent="-285750">
              <a:buFont typeface="Arial" panose="020B0604020202020204" pitchFamily="34" charset="0"/>
              <a:buChar char="•"/>
            </a:pPr>
            <a:endParaRPr lang="en-US" sz="1500" dirty="0"/>
          </a:p>
          <a:p>
            <a:pPr marL="287338" indent="-287338">
              <a:buFont typeface="Arial" panose="020B0604020202020204" pitchFamily="34" charset="0"/>
              <a:buChar char="•"/>
            </a:pPr>
            <a:r>
              <a:rPr lang="en-US" dirty="0"/>
              <a:t>The alternates </a:t>
            </a:r>
            <a:r>
              <a:rPr lang="en-US" b="1" dirty="0"/>
              <a:t>NTRU Prime</a:t>
            </a:r>
            <a:r>
              <a:rPr lang="en-US" dirty="0"/>
              <a:t> and </a:t>
            </a:r>
            <a:r>
              <a:rPr lang="en-US" b="1" dirty="0" err="1"/>
              <a:t>FrodoKEM</a:t>
            </a:r>
            <a:r>
              <a:rPr lang="en-US" dirty="0"/>
              <a:t> are based on lattices</a:t>
            </a:r>
          </a:p>
          <a:p>
            <a:pPr lvl="1">
              <a:buFont typeface="Arial" panose="020B0604020202020204" pitchFamily="34" charset="0"/>
              <a:buChar char="•"/>
            </a:pPr>
            <a:r>
              <a:rPr lang="en-US" sz="1500" dirty="0" err="1"/>
              <a:t>NTRUprime</a:t>
            </a:r>
            <a:r>
              <a:rPr lang="en-US" sz="1500" dirty="0"/>
              <a:t> uses structured lattices, while </a:t>
            </a:r>
            <a:r>
              <a:rPr lang="en-US" sz="1500" dirty="0" err="1"/>
              <a:t>FrodoKEM</a:t>
            </a:r>
            <a:r>
              <a:rPr lang="en-US" sz="1500" dirty="0"/>
              <a:t> does not</a:t>
            </a:r>
          </a:p>
          <a:p>
            <a:pPr lvl="1"/>
            <a:endParaRPr lang="en-US" sz="1125" dirty="0"/>
          </a:p>
          <a:p>
            <a:endParaRPr lang="en-US" dirty="0"/>
          </a:p>
        </p:txBody>
      </p:sp>
      <p:sp>
        <p:nvSpPr>
          <p:cNvPr id="2" name="Title 1">
            <a:extLst>
              <a:ext uri="{FF2B5EF4-FFF2-40B4-BE49-F238E27FC236}">
                <a16:creationId xmlns:a16="http://schemas.microsoft.com/office/drawing/2014/main" id="{5162602A-45B8-204D-A7B2-A4053CC6B15D}"/>
              </a:ext>
            </a:extLst>
          </p:cNvPr>
          <p:cNvSpPr>
            <a:spLocks noGrp="1"/>
          </p:cNvSpPr>
          <p:nvPr>
            <p:ph type="title"/>
          </p:nvPr>
        </p:nvSpPr>
        <p:spPr/>
        <p:txBody>
          <a:bodyPr/>
          <a:lstStyle/>
          <a:p>
            <a:r>
              <a:rPr lang="en-US" dirty="0"/>
              <a:t>The Lattice KEMs</a:t>
            </a:r>
          </a:p>
        </p:txBody>
      </p:sp>
    </p:spTree>
    <p:extLst>
      <p:ext uri="{BB962C8B-B14F-4D97-AF65-F5344CB8AC3E}">
        <p14:creationId xmlns:p14="http://schemas.microsoft.com/office/powerpoint/2010/main" val="2276048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2295B-16C5-0E42-B3C4-62F6932AB6F7}"/>
              </a:ext>
            </a:extLst>
          </p:cNvPr>
          <p:cNvSpPr>
            <a:spLocks noGrp="1"/>
          </p:cNvSpPr>
          <p:nvPr>
            <p:ph sz="half" idx="2"/>
          </p:nvPr>
        </p:nvSpPr>
        <p:spPr>
          <a:xfrm>
            <a:off x="301527" y="1564066"/>
            <a:ext cx="6297106" cy="4303334"/>
          </a:xfrm>
        </p:spPr>
        <p:txBody>
          <a:bodyPr>
            <a:normAutofit lnSpcReduction="10000"/>
          </a:bodyPr>
          <a:lstStyle/>
          <a:p>
            <a:pPr marL="457200" indent="-457200">
              <a:buFont typeface="Arial" panose="020B0604020202020204" pitchFamily="34" charset="0"/>
              <a:buChar char="•"/>
            </a:pPr>
            <a:r>
              <a:rPr lang="en-US" b="1" dirty="0"/>
              <a:t>Classic </a:t>
            </a:r>
            <a:r>
              <a:rPr lang="en-US" b="1" dirty="0" err="1"/>
              <a:t>McEliece</a:t>
            </a:r>
            <a:r>
              <a:rPr lang="en-US" dirty="0"/>
              <a:t>, the other finalist, is code-based</a:t>
            </a:r>
          </a:p>
          <a:p>
            <a:pPr lvl="1"/>
            <a:r>
              <a:rPr lang="en-US" sz="1500" dirty="0"/>
              <a:t>Been around since 1978</a:t>
            </a:r>
          </a:p>
          <a:p>
            <a:pPr lvl="1"/>
            <a:r>
              <a:rPr lang="en-US" sz="1500" dirty="0"/>
              <a:t>Very large public keys, but very small ciphertexts</a:t>
            </a:r>
          </a:p>
          <a:p>
            <a:pPr marL="628650" lvl="1" indent="-285750"/>
            <a:endParaRPr lang="en-US" sz="1500" dirty="0"/>
          </a:p>
          <a:p>
            <a:pPr marL="457200" indent="-457200">
              <a:buFont typeface="Arial" panose="020B0604020202020204" pitchFamily="34" charset="0"/>
              <a:buChar char="•"/>
            </a:pPr>
            <a:r>
              <a:rPr lang="en-US" dirty="0"/>
              <a:t>The alternates </a:t>
            </a:r>
            <a:r>
              <a:rPr lang="en-US" b="1" dirty="0"/>
              <a:t>BIKE</a:t>
            </a:r>
            <a:r>
              <a:rPr lang="en-US" dirty="0"/>
              <a:t> and </a:t>
            </a:r>
            <a:r>
              <a:rPr lang="en-US" b="1" dirty="0"/>
              <a:t>HQC</a:t>
            </a:r>
            <a:r>
              <a:rPr lang="en-US" dirty="0"/>
              <a:t> are based on structured codes</a:t>
            </a:r>
          </a:p>
          <a:p>
            <a:pPr lvl="1"/>
            <a:r>
              <a:rPr lang="en-US" sz="1500" dirty="0"/>
              <a:t>Both have much smaller key sizes than Classic </a:t>
            </a:r>
            <a:r>
              <a:rPr lang="en-US" sz="1500" dirty="0" err="1"/>
              <a:t>McEliece</a:t>
            </a:r>
            <a:endParaRPr lang="en-US" sz="1500" dirty="0"/>
          </a:p>
          <a:p>
            <a:pPr lvl="1"/>
            <a:endParaRPr lang="en-US" sz="1350" dirty="0"/>
          </a:p>
          <a:p>
            <a:pPr marL="457200" indent="-457200">
              <a:buFont typeface="Arial" panose="020B0604020202020204" pitchFamily="34" charset="0"/>
              <a:buChar char="•"/>
            </a:pPr>
            <a:r>
              <a:rPr lang="en-US" dirty="0"/>
              <a:t>The final alternate </a:t>
            </a:r>
            <a:r>
              <a:rPr lang="en-US" b="1" dirty="0"/>
              <a:t>SIKE</a:t>
            </a:r>
            <a:r>
              <a:rPr lang="en-US" dirty="0"/>
              <a:t> is based on isogenies of elliptic curves</a:t>
            </a:r>
          </a:p>
          <a:p>
            <a:pPr lvl="1"/>
            <a:r>
              <a:rPr lang="en-US" sz="1500" dirty="0"/>
              <a:t>Small key/ciphertext sizes, slower than other candidates</a:t>
            </a:r>
          </a:p>
          <a:p>
            <a:endParaRPr lang="en-US" dirty="0"/>
          </a:p>
        </p:txBody>
      </p:sp>
      <p:sp>
        <p:nvSpPr>
          <p:cNvPr id="2" name="Title 1">
            <a:extLst>
              <a:ext uri="{FF2B5EF4-FFF2-40B4-BE49-F238E27FC236}">
                <a16:creationId xmlns:a16="http://schemas.microsoft.com/office/drawing/2014/main" id="{5162602A-45B8-204D-A7B2-A4053CC6B15D}"/>
              </a:ext>
            </a:extLst>
          </p:cNvPr>
          <p:cNvSpPr>
            <a:spLocks noGrp="1"/>
          </p:cNvSpPr>
          <p:nvPr>
            <p:ph type="title"/>
          </p:nvPr>
        </p:nvSpPr>
        <p:spPr/>
        <p:txBody>
          <a:bodyPr/>
          <a:lstStyle/>
          <a:p>
            <a:r>
              <a:rPr lang="en-US" dirty="0"/>
              <a:t>The Other KEMs</a:t>
            </a:r>
          </a:p>
        </p:txBody>
      </p:sp>
      <p:grpSp>
        <p:nvGrpSpPr>
          <p:cNvPr id="5" name="Group 4">
            <a:extLst>
              <a:ext uri="{FF2B5EF4-FFF2-40B4-BE49-F238E27FC236}">
                <a16:creationId xmlns:a16="http://schemas.microsoft.com/office/drawing/2014/main" id="{2F5F4C24-9F90-084D-8AE4-444D2DC448C5}"/>
              </a:ext>
            </a:extLst>
          </p:cNvPr>
          <p:cNvGrpSpPr/>
          <p:nvPr/>
        </p:nvGrpSpPr>
        <p:grpSpPr>
          <a:xfrm>
            <a:off x="6598633" y="1967924"/>
            <a:ext cx="2293389" cy="1958067"/>
            <a:chOff x="8739290" y="1017828"/>
            <a:chExt cx="2980794" cy="2485132"/>
          </a:xfrm>
        </p:grpSpPr>
        <p:sp>
          <p:nvSpPr>
            <p:cNvPr id="6" name="Cube 5">
              <a:extLst>
                <a:ext uri="{FF2B5EF4-FFF2-40B4-BE49-F238E27FC236}">
                  <a16:creationId xmlns:a16="http://schemas.microsoft.com/office/drawing/2014/main" id="{FA790427-FBAE-ED42-A848-28C009063C89}"/>
                </a:ext>
              </a:extLst>
            </p:cNvPr>
            <p:cNvSpPr/>
            <p:nvPr/>
          </p:nvSpPr>
          <p:spPr>
            <a:xfrm>
              <a:off x="9288587" y="1318508"/>
              <a:ext cx="1934103" cy="1788807"/>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a:extLst>
                <a:ext uri="{FF2B5EF4-FFF2-40B4-BE49-F238E27FC236}">
                  <a16:creationId xmlns:a16="http://schemas.microsoft.com/office/drawing/2014/main" id="{1024F3FF-40BD-6746-8C0C-6B3CE6B0A647}"/>
                </a:ext>
              </a:extLst>
            </p:cNvPr>
            <p:cNvCxnSpPr>
              <a:cxnSpLocks/>
            </p:cNvCxnSpPr>
            <p:nvPr/>
          </p:nvCxnSpPr>
          <p:spPr>
            <a:xfrm flipV="1">
              <a:off x="9745668" y="2668697"/>
              <a:ext cx="1477022" cy="3251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81131F-E736-604D-9B15-E69C64AF8EE2}"/>
                </a:ext>
              </a:extLst>
            </p:cNvPr>
            <p:cNvCxnSpPr>
              <a:cxnSpLocks/>
            </p:cNvCxnSpPr>
            <p:nvPr/>
          </p:nvCxnSpPr>
          <p:spPr>
            <a:xfrm flipH="1">
              <a:off x="9288588" y="2684953"/>
              <a:ext cx="457079" cy="42236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A7F3F8-1CE3-CE43-B384-54BADD768F6A}"/>
                </a:ext>
              </a:extLst>
            </p:cNvPr>
            <p:cNvCxnSpPr>
              <a:cxnSpLocks/>
            </p:cNvCxnSpPr>
            <p:nvPr/>
          </p:nvCxnSpPr>
          <p:spPr>
            <a:xfrm>
              <a:off x="9745668" y="1299179"/>
              <a:ext cx="0" cy="14163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58A7AEC-05DD-4040-87D6-FDE8CEE97EBB}"/>
                </a:ext>
              </a:extLst>
            </p:cNvPr>
            <p:cNvSpPr txBox="1"/>
            <p:nvPr/>
          </p:nvSpPr>
          <p:spPr>
            <a:xfrm>
              <a:off x="9730091" y="2424211"/>
              <a:ext cx="536223" cy="426988"/>
            </a:xfrm>
            <a:prstGeom prst="rect">
              <a:avLst/>
            </a:prstGeom>
            <a:noFill/>
          </p:spPr>
          <p:txBody>
            <a:bodyPr wrap="square" rtlCol="0">
              <a:spAutoFit/>
            </a:bodyPr>
            <a:lstStyle/>
            <a:p>
              <a:r>
                <a:rPr lang="en-US" sz="675"/>
                <a:t>(000)</a:t>
              </a:r>
            </a:p>
          </p:txBody>
        </p:sp>
        <p:sp>
          <p:nvSpPr>
            <p:cNvPr id="11" name="TextBox 10">
              <a:extLst>
                <a:ext uri="{FF2B5EF4-FFF2-40B4-BE49-F238E27FC236}">
                  <a16:creationId xmlns:a16="http://schemas.microsoft.com/office/drawing/2014/main" id="{06D9DBCD-B89A-0240-B4DA-E6967C56F62E}"/>
                </a:ext>
              </a:extLst>
            </p:cNvPr>
            <p:cNvSpPr txBox="1"/>
            <p:nvPr/>
          </p:nvSpPr>
          <p:spPr>
            <a:xfrm>
              <a:off x="10346659" y="1487989"/>
              <a:ext cx="536223" cy="426988"/>
            </a:xfrm>
            <a:prstGeom prst="rect">
              <a:avLst/>
            </a:prstGeom>
            <a:noFill/>
          </p:spPr>
          <p:txBody>
            <a:bodyPr wrap="square" rtlCol="0">
              <a:spAutoFit/>
            </a:bodyPr>
            <a:lstStyle/>
            <a:p>
              <a:r>
                <a:rPr lang="en-US" sz="675"/>
                <a:t>(111)</a:t>
              </a:r>
            </a:p>
          </p:txBody>
        </p:sp>
        <p:sp>
          <p:nvSpPr>
            <p:cNvPr id="12" name="TextBox 11">
              <a:extLst>
                <a:ext uri="{FF2B5EF4-FFF2-40B4-BE49-F238E27FC236}">
                  <a16:creationId xmlns:a16="http://schemas.microsoft.com/office/drawing/2014/main" id="{24FA6154-E6C4-4C46-8DE1-478985D99B3B}"/>
                </a:ext>
              </a:extLst>
            </p:cNvPr>
            <p:cNvSpPr txBox="1"/>
            <p:nvPr/>
          </p:nvSpPr>
          <p:spPr>
            <a:xfrm>
              <a:off x="10699542" y="3069586"/>
              <a:ext cx="536223" cy="426988"/>
            </a:xfrm>
            <a:prstGeom prst="rect">
              <a:avLst/>
            </a:prstGeom>
            <a:noFill/>
          </p:spPr>
          <p:txBody>
            <a:bodyPr wrap="square" rtlCol="0">
              <a:spAutoFit/>
            </a:bodyPr>
            <a:lstStyle/>
            <a:p>
              <a:r>
                <a:rPr lang="en-US" sz="675"/>
                <a:t>(110)</a:t>
              </a:r>
            </a:p>
          </p:txBody>
        </p:sp>
        <p:sp>
          <p:nvSpPr>
            <p:cNvPr id="13" name="TextBox 12">
              <a:extLst>
                <a:ext uri="{FF2B5EF4-FFF2-40B4-BE49-F238E27FC236}">
                  <a16:creationId xmlns:a16="http://schemas.microsoft.com/office/drawing/2014/main" id="{44B90B80-06C2-DE48-A5A3-BF857BE3287C}"/>
                </a:ext>
              </a:extLst>
            </p:cNvPr>
            <p:cNvSpPr txBox="1"/>
            <p:nvPr/>
          </p:nvSpPr>
          <p:spPr>
            <a:xfrm>
              <a:off x="11183861" y="2516326"/>
              <a:ext cx="536223" cy="426988"/>
            </a:xfrm>
            <a:prstGeom prst="rect">
              <a:avLst/>
            </a:prstGeom>
            <a:noFill/>
          </p:spPr>
          <p:txBody>
            <a:bodyPr wrap="square" rtlCol="0">
              <a:spAutoFit/>
            </a:bodyPr>
            <a:lstStyle/>
            <a:p>
              <a:r>
                <a:rPr lang="en-US" sz="675"/>
                <a:t>(010)</a:t>
              </a:r>
            </a:p>
          </p:txBody>
        </p:sp>
        <p:sp>
          <p:nvSpPr>
            <p:cNvPr id="14" name="TextBox 13">
              <a:extLst>
                <a:ext uri="{FF2B5EF4-FFF2-40B4-BE49-F238E27FC236}">
                  <a16:creationId xmlns:a16="http://schemas.microsoft.com/office/drawing/2014/main" id="{E418DE59-F36C-7441-B900-ADB0B41E7B0B}"/>
                </a:ext>
              </a:extLst>
            </p:cNvPr>
            <p:cNvSpPr txBox="1"/>
            <p:nvPr/>
          </p:nvSpPr>
          <p:spPr>
            <a:xfrm>
              <a:off x="9162265" y="3075972"/>
              <a:ext cx="536223" cy="426988"/>
            </a:xfrm>
            <a:prstGeom prst="rect">
              <a:avLst/>
            </a:prstGeom>
            <a:noFill/>
          </p:spPr>
          <p:txBody>
            <a:bodyPr wrap="square" rtlCol="0">
              <a:spAutoFit/>
            </a:bodyPr>
            <a:lstStyle/>
            <a:p>
              <a:r>
                <a:rPr lang="en-US" sz="675"/>
                <a:t>(100)</a:t>
              </a:r>
            </a:p>
          </p:txBody>
        </p:sp>
        <p:sp>
          <p:nvSpPr>
            <p:cNvPr id="15" name="TextBox 14">
              <a:extLst>
                <a:ext uri="{FF2B5EF4-FFF2-40B4-BE49-F238E27FC236}">
                  <a16:creationId xmlns:a16="http://schemas.microsoft.com/office/drawing/2014/main" id="{B737982E-2AB5-3F4D-B260-8EA07A0F27F5}"/>
                </a:ext>
              </a:extLst>
            </p:cNvPr>
            <p:cNvSpPr txBox="1"/>
            <p:nvPr/>
          </p:nvSpPr>
          <p:spPr>
            <a:xfrm>
              <a:off x="8739290" y="1588998"/>
              <a:ext cx="536223" cy="426988"/>
            </a:xfrm>
            <a:prstGeom prst="rect">
              <a:avLst/>
            </a:prstGeom>
            <a:noFill/>
          </p:spPr>
          <p:txBody>
            <a:bodyPr wrap="square" rtlCol="0">
              <a:spAutoFit/>
            </a:bodyPr>
            <a:lstStyle/>
            <a:p>
              <a:r>
                <a:rPr lang="en-US" sz="675"/>
                <a:t>(101)</a:t>
              </a:r>
            </a:p>
          </p:txBody>
        </p:sp>
        <p:sp>
          <p:nvSpPr>
            <p:cNvPr id="16" name="TextBox 15">
              <a:extLst>
                <a:ext uri="{FF2B5EF4-FFF2-40B4-BE49-F238E27FC236}">
                  <a16:creationId xmlns:a16="http://schemas.microsoft.com/office/drawing/2014/main" id="{DCD07111-5B0C-EB40-B094-067445E8686E}"/>
                </a:ext>
              </a:extLst>
            </p:cNvPr>
            <p:cNvSpPr txBox="1"/>
            <p:nvPr/>
          </p:nvSpPr>
          <p:spPr>
            <a:xfrm>
              <a:off x="9517127" y="1017829"/>
              <a:ext cx="536223" cy="426988"/>
            </a:xfrm>
            <a:prstGeom prst="rect">
              <a:avLst/>
            </a:prstGeom>
            <a:noFill/>
          </p:spPr>
          <p:txBody>
            <a:bodyPr wrap="square" rtlCol="0">
              <a:spAutoFit/>
            </a:bodyPr>
            <a:lstStyle/>
            <a:p>
              <a:r>
                <a:rPr lang="en-US" sz="675"/>
                <a:t>(001)</a:t>
              </a:r>
            </a:p>
          </p:txBody>
        </p:sp>
        <p:sp>
          <p:nvSpPr>
            <p:cNvPr id="17" name="TextBox 16">
              <a:extLst>
                <a:ext uri="{FF2B5EF4-FFF2-40B4-BE49-F238E27FC236}">
                  <a16:creationId xmlns:a16="http://schemas.microsoft.com/office/drawing/2014/main" id="{6CD4809C-8FAF-FE45-B63E-45D6E006B6FE}"/>
                </a:ext>
              </a:extLst>
            </p:cNvPr>
            <p:cNvSpPr txBox="1"/>
            <p:nvPr/>
          </p:nvSpPr>
          <p:spPr>
            <a:xfrm>
              <a:off x="11043160" y="1017828"/>
              <a:ext cx="536223" cy="426988"/>
            </a:xfrm>
            <a:prstGeom prst="rect">
              <a:avLst/>
            </a:prstGeom>
            <a:noFill/>
          </p:spPr>
          <p:txBody>
            <a:bodyPr wrap="square" rtlCol="0">
              <a:spAutoFit/>
            </a:bodyPr>
            <a:lstStyle/>
            <a:p>
              <a:r>
                <a:rPr lang="en-US" sz="675"/>
                <a:t>(011)</a:t>
              </a:r>
            </a:p>
          </p:txBody>
        </p:sp>
        <p:sp>
          <p:nvSpPr>
            <p:cNvPr id="18" name="Oval 17">
              <a:extLst>
                <a:ext uri="{FF2B5EF4-FFF2-40B4-BE49-F238E27FC236}">
                  <a16:creationId xmlns:a16="http://schemas.microsoft.com/office/drawing/2014/main" id="{956D0578-A1EC-A94A-ADBB-51EFCD1A5B26}"/>
                </a:ext>
              </a:extLst>
            </p:cNvPr>
            <p:cNvSpPr/>
            <p:nvPr/>
          </p:nvSpPr>
          <p:spPr>
            <a:xfrm>
              <a:off x="10699542" y="1716380"/>
              <a:ext cx="162790" cy="1496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2C980DEE-ECDA-6741-B0A6-A55CF26953B1}"/>
                </a:ext>
              </a:extLst>
            </p:cNvPr>
            <p:cNvSpPr/>
            <p:nvPr/>
          </p:nvSpPr>
          <p:spPr>
            <a:xfrm>
              <a:off x="9705747" y="2613969"/>
              <a:ext cx="162790" cy="149617"/>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0" name="Picture 2" descr="Image result for isogeny">
            <a:extLst>
              <a:ext uri="{FF2B5EF4-FFF2-40B4-BE49-F238E27FC236}">
                <a16:creationId xmlns:a16="http://schemas.microsoft.com/office/drawing/2014/main" id="{95A928EB-0133-5843-B930-67A3674912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084" y="4579097"/>
            <a:ext cx="2293389" cy="14772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044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E8F70-E40C-D549-809A-7BC84708BC7C}"/>
              </a:ext>
            </a:extLst>
          </p:cNvPr>
          <p:cNvSpPr>
            <a:spLocks noGrp="1"/>
          </p:cNvSpPr>
          <p:nvPr>
            <p:ph sz="half" idx="2"/>
          </p:nvPr>
        </p:nvSpPr>
        <p:spPr>
          <a:xfrm>
            <a:off x="376421" y="1524000"/>
            <a:ext cx="6046654" cy="4387336"/>
          </a:xfrm>
        </p:spPr>
        <p:txBody>
          <a:bodyPr>
            <a:normAutofit fontScale="92500" lnSpcReduction="20000"/>
          </a:bodyPr>
          <a:lstStyle/>
          <a:p>
            <a:pPr marL="285750" indent="-285750">
              <a:buFont typeface="Arial" panose="020B0604020202020204" pitchFamily="34" charset="0"/>
              <a:buChar char="•"/>
            </a:pPr>
            <a:r>
              <a:rPr lang="en-US" sz="1650" dirty="0"/>
              <a:t>The finalists </a:t>
            </a:r>
            <a:r>
              <a:rPr lang="en-US" sz="1650" b="1" dirty="0"/>
              <a:t>Dilithium</a:t>
            </a:r>
            <a:r>
              <a:rPr lang="en-US" sz="1650" dirty="0"/>
              <a:t> and </a:t>
            </a:r>
            <a:r>
              <a:rPr lang="en-US" sz="1650" b="1" dirty="0"/>
              <a:t>Falcon</a:t>
            </a:r>
            <a:r>
              <a:rPr lang="en-US" sz="1650" dirty="0"/>
              <a:t> are both based on structured lattices</a:t>
            </a:r>
          </a:p>
          <a:p>
            <a:pPr lvl="1"/>
            <a:r>
              <a:rPr lang="en-US" sz="1350" dirty="0"/>
              <a:t>Dilithium is Fiat-Shamir style, while Falcon is hash then sign</a:t>
            </a:r>
          </a:p>
          <a:p>
            <a:pPr lvl="1"/>
            <a:r>
              <a:rPr lang="en-US" sz="1350" dirty="0"/>
              <a:t>Both have good performance</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650" dirty="0"/>
              <a:t>The alternate </a:t>
            </a:r>
            <a:r>
              <a:rPr lang="en-US" sz="1650" b="1" dirty="0"/>
              <a:t>Picnic</a:t>
            </a:r>
            <a:r>
              <a:rPr lang="en-US" sz="1650" dirty="0"/>
              <a:t> is based on zero-knowledge proofs and a block cipher</a:t>
            </a:r>
          </a:p>
          <a:p>
            <a:pPr marL="285750" indent="-285750">
              <a:buFont typeface="Arial" panose="020B0604020202020204" pitchFamily="34" charset="0"/>
              <a:buChar char="•"/>
            </a:pPr>
            <a:r>
              <a:rPr lang="en-US" sz="1650" dirty="0"/>
              <a:t>The alternate </a:t>
            </a:r>
            <a:r>
              <a:rPr lang="en-US" sz="1650" b="1" dirty="0"/>
              <a:t>SPHINCS+</a:t>
            </a:r>
            <a:r>
              <a:rPr lang="en-US" sz="1650" dirty="0"/>
              <a:t> is based on the security of hash functions</a:t>
            </a:r>
          </a:p>
          <a:p>
            <a:pPr lvl="1"/>
            <a:r>
              <a:rPr lang="en-US" sz="1350" dirty="0"/>
              <a:t>The security of SPHINCS+ is very well understood</a:t>
            </a:r>
          </a:p>
          <a:p>
            <a:pPr lvl="1"/>
            <a:r>
              <a:rPr lang="en-US" sz="1350" dirty="0"/>
              <a:t>SPHINCS+ is stateless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650" dirty="0"/>
              <a:t>There are two multivariate schemes:  the finalist </a:t>
            </a:r>
            <a:r>
              <a:rPr lang="en-US" sz="1650" b="1" dirty="0"/>
              <a:t>Rainbow</a:t>
            </a:r>
            <a:r>
              <a:rPr lang="en-US" sz="1650" dirty="0"/>
              <a:t>, and the alternate </a:t>
            </a:r>
            <a:r>
              <a:rPr lang="en-US" sz="1650" b="1" dirty="0" err="1"/>
              <a:t>GeMSS</a:t>
            </a:r>
            <a:endParaRPr lang="en-US" sz="1650" b="1" dirty="0"/>
          </a:p>
          <a:p>
            <a:pPr lvl="1"/>
            <a:r>
              <a:rPr lang="en-US" sz="1350" dirty="0"/>
              <a:t>Both have large public keys, and very small signature sizes</a:t>
            </a:r>
          </a:p>
          <a:p>
            <a:endParaRPr lang="en-US" sz="1238" dirty="0"/>
          </a:p>
        </p:txBody>
      </p:sp>
      <p:sp>
        <p:nvSpPr>
          <p:cNvPr id="2" name="Title 1">
            <a:extLst>
              <a:ext uri="{FF2B5EF4-FFF2-40B4-BE49-F238E27FC236}">
                <a16:creationId xmlns:a16="http://schemas.microsoft.com/office/drawing/2014/main" id="{43D19360-2800-2D42-B9EE-5291F8FA7227}"/>
              </a:ext>
            </a:extLst>
          </p:cNvPr>
          <p:cNvSpPr>
            <a:spLocks noGrp="1"/>
          </p:cNvSpPr>
          <p:nvPr>
            <p:ph type="title"/>
          </p:nvPr>
        </p:nvSpPr>
        <p:spPr/>
        <p:txBody>
          <a:bodyPr/>
          <a:lstStyle/>
          <a:p>
            <a:r>
              <a:rPr lang="en-US" dirty="0"/>
              <a:t>The Signatures</a:t>
            </a:r>
          </a:p>
        </p:txBody>
      </p:sp>
      <p:pic>
        <p:nvPicPr>
          <p:cNvPr id="7170" name="Picture 2" descr="Signing a Copy of a Painting">
            <a:extLst>
              <a:ext uri="{FF2B5EF4-FFF2-40B4-BE49-F238E27FC236}">
                <a16:creationId xmlns:a16="http://schemas.microsoft.com/office/drawing/2014/main" id="{5CFF4B14-DECB-8441-9D49-B2413E1F54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77"/>
          <a:stretch/>
        </p:blipFill>
        <p:spPr bwMode="auto">
          <a:xfrm>
            <a:off x="6248400" y="2247900"/>
            <a:ext cx="272561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7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4418A26-5D75-E540-9341-58915629033F}"/>
                  </a:ext>
                </a:extLst>
              </p:cNvPr>
              <p:cNvSpPr>
                <a:spLocks noGrp="1"/>
              </p:cNvSpPr>
              <p:nvPr>
                <p:ph sz="half" idx="2"/>
              </p:nvPr>
            </p:nvSpPr>
            <p:spPr>
              <a:xfrm>
                <a:off x="-65297" y="1572197"/>
                <a:ext cx="6178414" cy="3897872"/>
              </a:xfrm>
            </p:spPr>
            <p:txBody>
              <a:bodyPr>
                <a:normAutofit fontScale="92500" lnSpcReduction="10000"/>
              </a:bodyPr>
              <a:lstStyle/>
              <a:p>
                <a:pPr marL="457200" indent="-228600">
                  <a:buFont typeface="Arial" panose="020B0604020202020204" pitchFamily="34" charset="0"/>
                  <a:buChar char="•"/>
                </a:pPr>
                <a:r>
                  <a:rPr lang="en-US" sz="2400" dirty="0"/>
                  <a:t>1994 – Shor’s algorithm</a:t>
                </a:r>
              </a:p>
              <a:p>
                <a:pPr marL="713232" lvl="1">
                  <a:buFont typeface="Arial" panose="020B0604020202020204" pitchFamily="34" charset="0"/>
                  <a:buChar char="•"/>
                </a:pPr>
                <a:r>
                  <a:rPr lang="en-US" sz="2000" dirty="0"/>
                  <a:t> a quantum algorithm giving an exponential speed-up over classical computers</a:t>
                </a:r>
              </a:p>
              <a:p>
                <a:pPr marL="1037844" lvl="2">
                  <a:buFont typeface="Arial" panose="020B0604020202020204" pitchFamily="34" charset="0"/>
                  <a:buChar char="•"/>
                </a:pPr>
                <a:r>
                  <a:rPr lang="en-US" sz="1900" dirty="0">
                    <a:solidFill>
                      <a:schemeClr val="tx1"/>
                    </a:solidFill>
                  </a:rPr>
                  <a:t>Factoring large integers</a:t>
                </a:r>
              </a:p>
              <a:p>
                <a:pPr marL="1037844" lvl="2">
                  <a:buFont typeface="Arial" panose="020B0604020202020204" pitchFamily="34" charset="0"/>
                  <a:buChar char="•"/>
                </a:pPr>
                <a:r>
                  <a:rPr lang="en-US" sz="1900" dirty="0">
                    <a:solidFill>
                      <a:schemeClr val="tx1"/>
                    </a:solidFill>
                  </a:rPr>
                  <a:t>Finding discrete logarithms</a:t>
                </a:r>
              </a:p>
              <a:p>
                <a:pPr marL="800100" lvl="1" indent="-228600">
                  <a:buFont typeface="Arial" panose="020B0604020202020204" pitchFamily="34" charset="0"/>
                  <a:buChar char="•"/>
                </a:pPr>
                <a:endParaRPr lang="en-US" sz="2100" dirty="0"/>
              </a:p>
              <a:p>
                <a:pPr marL="544068" indent="-228600">
                  <a:buFont typeface="Arial" panose="020B0604020202020204" pitchFamily="34" charset="0"/>
                  <a:buChar char="•"/>
                </a:pPr>
                <a:r>
                  <a:rPr lang="en-US" sz="2400" dirty="0"/>
                  <a:t>1996 - Grover’s algorithm</a:t>
                </a:r>
              </a:p>
              <a:p>
                <a:pPr marL="800100" lvl="1">
                  <a:buFont typeface="Arial" panose="020B0604020202020204" pitchFamily="34" charset="0"/>
                  <a:buChar char="•"/>
                </a:pPr>
                <a:r>
                  <a:rPr lang="en-US" sz="2000" dirty="0"/>
                  <a:t>polynomial speed-up in unstructured search, from O(</a:t>
                </a:r>
                <a:r>
                  <a:rPr lang="en-US" sz="2000" i="1" dirty="0"/>
                  <a:t>N </a:t>
                </a:r>
                <a:r>
                  <a:rPr lang="en-US" sz="2000" dirty="0"/>
                  <a:t>) to O(</a:t>
                </a:r>
                <a14:m>
                  <m:oMath xmlns:m="http://schemas.openxmlformats.org/officeDocument/2006/math">
                    <m:rad>
                      <m:radPr>
                        <m:degHide m:val="on"/>
                        <m:ctrlPr>
                          <a:rPr lang="en-US" sz="2000" i="1">
                            <a:latin typeface="Cambria Math" panose="02040503050406030204" pitchFamily="18" charset="0"/>
                          </a:rPr>
                        </m:ctrlPr>
                      </m:radPr>
                      <m:deg/>
                      <m:e>
                        <m:r>
                          <a:rPr lang="en-US" sz="2000" b="0" i="1">
                            <a:latin typeface="Cambria Math" panose="02040503050406030204" pitchFamily="18" charset="0"/>
                          </a:rPr>
                          <m:t>𝑁</m:t>
                        </m:r>
                      </m:e>
                    </m:rad>
                  </m:oMath>
                </a14:m>
                <a:r>
                  <a:rPr lang="en-US" sz="2000" dirty="0"/>
                  <a:t>)</a:t>
                </a:r>
              </a:p>
              <a:p>
                <a:pPr marL="544068" indent="-228600">
                  <a:buFont typeface="Arial" panose="020B0604020202020204" pitchFamily="34" charset="0"/>
                  <a:buChar char="•"/>
                </a:pPr>
                <a:endParaRPr lang="en-US" sz="2500" dirty="0">
                  <a:solidFill>
                    <a:schemeClr val="tx1"/>
                  </a:solidFill>
                </a:endParaRPr>
              </a:p>
              <a:p>
                <a:endParaRPr lang="en-US" dirty="0"/>
              </a:p>
            </p:txBody>
          </p:sp>
        </mc:Choice>
        <mc:Fallback xmlns="">
          <p:sp>
            <p:nvSpPr>
              <p:cNvPr id="2" name="Content Placeholder 1">
                <a:extLst>
                  <a:ext uri="{FF2B5EF4-FFF2-40B4-BE49-F238E27FC236}">
                    <a16:creationId xmlns:a16="http://schemas.microsoft.com/office/drawing/2014/main" id="{A4418A26-5D75-E540-9341-58915629033F}"/>
                  </a:ext>
                </a:extLst>
              </p:cNvPr>
              <p:cNvSpPr>
                <a:spLocks noGrp="1" noRot="1" noChangeAspect="1" noMove="1" noResize="1" noEditPoints="1" noAdjustHandles="1" noChangeArrowheads="1" noChangeShapeType="1" noTextEdit="1"/>
              </p:cNvSpPr>
              <p:nvPr>
                <p:ph sz="half" idx="2"/>
              </p:nvPr>
            </p:nvSpPr>
            <p:spPr>
              <a:xfrm>
                <a:off x="-65297" y="1572197"/>
                <a:ext cx="6178414" cy="3897872"/>
              </a:xfrm>
              <a:blipFill>
                <a:blip r:embed="rId3"/>
                <a:stretch>
                  <a:fillRect t="-649" r="-1844" b="-3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3E878EA-6828-7F4A-BFD8-B7CA99E1E310}"/>
              </a:ext>
            </a:extLst>
          </p:cNvPr>
          <p:cNvSpPr>
            <a:spLocks noGrp="1"/>
          </p:cNvSpPr>
          <p:nvPr>
            <p:ph type="title"/>
          </p:nvPr>
        </p:nvSpPr>
        <p:spPr/>
        <p:txBody>
          <a:bodyPr/>
          <a:lstStyle/>
          <a:p>
            <a:r>
              <a:rPr lang="en-US" dirty="0"/>
              <a:t>Motivation</a:t>
            </a:r>
          </a:p>
        </p:txBody>
      </p:sp>
      <p:pic>
        <p:nvPicPr>
          <p:cNvPr id="4" name="Picture 3">
            <a:extLst>
              <a:ext uri="{FF2B5EF4-FFF2-40B4-BE49-F238E27FC236}">
                <a16:creationId xmlns:a16="http://schemas.microsoft.com/office/drawing/2014/main" id="{180CA8EF-4D31-B347-8159-31341762AE0E}"/>
              </a:ext>
            </a:extLst>
          </p:cNvPr>
          <p:cNvPicPr>
            <a:picLocks noChangeAspect="1"/>
          </p:cNvPicPr>
          <p:nvPr/>
        </p:nvPicPr>
        <p:blipFill rotWithShape="1">
          <a:blip r:embed="rId4"/>
          <a:srcRect t="11876" b="37000"/>
          <a:stretch/>
        </p:blipFill>
        <p:spPr>
          <a:xfrm>
            <a:off x="5860799" y="1"/>
            <a:ext cx="3283201" cy="2514600"/>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5" name="Picture 4">
            <a:extLst>
              <a:ext uri="{FF2B5EF4-FFF2-40B4-BE49-F238E27FC236}">
                <a16:creationId xmlns:a16="http://schemas.microsoft.com/office/drawing/2014/main" id="{D971E339-C157-EF44-B3FE-CA2D708ABFEB}"/>
              </a:ext>
            </a:extLst>
          </p:cNvPr>
          <p:cNvPicPr>
            <a:picLocks noChangeAspect="1"/>
          </p:cNvPicPr>
          <p:nvPr/>
        </p:nvPicPr>
        <p:blipFill rotWithShape="1">
          <a:blip r:embed="rId5"/>
          <a:srcRect l="17343"/>
          <a:stretch/>
        </p:blipFill>
        <p:spPr>
          <a:xfrm>
            <a:off x="5790811" y="4082140"/>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pic>
        <p:nvPicPr>
          <p:cNvPr id="7" name="Picture 6">
            <a:extLst>
              <a:ext uri="{FF2B5EF4-FFF2-40B4-BE49-F238E27FC236}">
                <a16:creationId xmlns:a16="http://schemas.microsoft.com/office/drawing/2014/main" id="{F85F0A4E-1010-C845-94C7-9142510E2E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1414" y="2193444"/>
            <a:ext cx="1822586" cy="1741967"/>
          </a:xfrm>
          <a:prstGeom prst="rect">
            <a:avLst/>
          </a:prstGeom>
          <a:ln>
            <a:solidFill>
              <a:schemeClr val="tx1"/>
            </a:solidFill>
          </a:ln>
        </p:spPr>
      </p:pic>
      <p:pic>
        <p:nvPicPr>
          <p:cNvPr id="9" name="Picture 8">
            <a:extLst>
              <a:ext uri="{FF2B5EF4-FFF2-40B4-BE49-F238E27FC236}">
                <a16:creationId xmlns:a16="http://schemas.microsoft.com/office/drawing/2014/main" id="{15B1653D-F0F1-5045-8207-1076B96B15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5770" y="5215284"/>
            <a:ext cx="1759003" cy="1612645"/>
          </a:xfrm>
          <a:prstGeom prst="rect">
            <a:avLst/>
          </a:prstGeom>
          <a:ln>
            <a:solidFill>
              <a:schemeClr val="tx1"/>
            </a:solidFill>
          </a:ln>
        </p:spPr>
      </p:pic>
    </p:spTree>
    <p:extLst>
      <p:ext uri="{BB962C8B-B14F-4D97-AF65-F5344CB8AC3E}">
        <p14:creationId xmlns:p14="http://schemas.microsoft.com/office/powerpoint/2010/main" val="11902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724C21-25EA-1049-A5D5-BDE6B43028E8}"/>
              </a:ext>
            </a:extLst>
          </p:cNvPr>
          <p:cNvSpPr>
            <a:spLocks noGrp="1"/>
          </p:cNvSpPr>
          <p:nvPr>
            <p:ph sz="half" idx="2"/>
          </p:nvPr>
        </p:nvSpPr>
        <p:spPr>
          <a:xfrm>
            <a:off x="131169" y="1480064"/>
            <a:ext cx="8485054" cy="3897872"/>
          </a:xfrm>
        </p:spPr>
        <p:txBody>
          <a:bodyPr>
            <a:normAutofit fontScale="77500" lnSpcReduction="20000"/>
          </a:bodyPr>
          <a:lstStyle/>
          <a:p>
            <a:pPr marL="457200" indent="-457200">
              <a:buFont typeface="Arial" panose="020B0604020202020204" pitchFamily="34" charset="0"/>
              <a:buChar char="•"/>
            </a:pPr>
            <a:r>
              <a:rPr lang="en-US" sz="2300" dirty="0"/>
              <a:t>Cryptanalytic results during the 3</a:t>
            </a:r>
            <a:r>
              <a:rPr lang="en-US" sz="2300" baseline="30000" dirty="0"/>
              <a:t>rd</a:t>
            </a:r>
            <a:r>
              <a:rPr lang="en-US" sz="2300" dirty="0"/>
              <a:t> round have created some concerns about the security of both multivariate schemes </a:t>
            </a:r>
            <a:r>
              <a:rPr lang="en-US" sz="2300" b="1" dirty="0"/>
              <a:t>Rainbow</a:t>
            </a:r>
            <a:r>
              <a:rPr lang="en-US" sz="2300" dirty="0"/>
              <a:t> and </a:t>
            </a:r>
            <a:r>
              <a:rPr lang="en-US" sz="2300" b="1" dirty="0" err="1"/>
              <a:t>GeMSS</a:t>
            </a:r>
            <a:endParaRPr lang="en-US" sz="1500" b="1" dirty="0"/>
          </a:p>
          <a:p>
            <a:pPr marL="457200" indent="-457200">
              <a:buFont typeface="Arial" panose="020B0604020202020204" pitchFamily="34" charset="0"/>
              <a:buChar char="•"/>
            </a:pPr>
            <a:endParaRPr lang="en-US" sz="1500" b="1" dirty="0"/>
          </a:p>
          <a:p>
            <a:pPr marL="457200" indent="-457200">
              <a:buFont typeface="Arial" panose="020B0604020202020204" pitchFamily="34" charset="0"/>
              <a:buChar char="•"/>
            </a:pPr>
            <a:r>
              <a:rPr lang="en-US" sz="2300" dirty="0" err="1"/>
              <a:t>Beullens</a:t>
            </a:r>
            <a:r>
              <a:rPr lang="en-US" sz="2300" dirty="0"/>
              <a:t> recently posted a new attack on </a:t>
            </a:r>
            <a:r>
              <a:rPr lang="en-US" sz="2300" b="1" dirty="0"/>
              <a:t>Rainbow</a:t>
            </a:r>
          </a:p>
          <a:p>
            <a:pPr marL="1078992" lvl="1" indent="-457200">
              <a:buFont typeface="Arial" panose="020B0604020202020204" pitchFamily="34" charset="0"/>
              <a:buChar char="•"/>
            </a:pPr>
            <a:r>
              <a:rPr lang="en-US" sz="1900" dirty="0"/>
              <a:t>Breaks category 1 parameters in “a weekend on a laptop”</a:t>
            </a:r>
          </a:p>
          <a:p>
            <a:pPr marL="1078992" lvl="1" indent="-457200">
              <a:buFont typeface="Arial" panose="020B0604020202020204" pitchFamily="34" charset="0"/>
              <a:buChar char="•"/>
            </a:pPr>
            <a:r>
              <a:rPr lang="en-US" sz="1900" dirty="0"/>
              <a:t>Serves as a reminder to not put candidates into products until the standard is done</a:t>
            </a:r>
          </a:p>
          <a:p>
            <a:pPr marL="1078992" lvl="1" indent="-457200">
              <a:buFont typeface="Arial" panose="020B0604020202020204" pitchFamily="34" charset="0"/>
              <a:buChar char="•"/>
            </a:pPr>
            <a:endParaRPr lang="en-US" sz="1900" dirty="0"/>
          </a:p>
          <a:p>
            <a:pPr marL="457200" indent="-457200">
              <a:buFont typeface="Arial" panose="020B0604020202020204" pitchFamily="34" charset="0"/>
              <a:buChar char="•"/>
            </a:pPr>
            <a:r>
              <a:rPr lang="en-US" sz="2300" dirty="0"/>
              <a:t>In Jan 2021, NIST asked for feedback on two topics:</a:t>
            </a:r>
          </a:p>
          <a:p>
            <a:pPr marL="1078992" lvl="1" indent="-457200">
              <a:buFont typeface="Arial" panose="020B0604020202020204" pitchFamily="34" charset="0"/>
              <a:buChar char="•"/>
            </a:pPr>
            <a:r>
              <a:rPr lang="en-US" sz="1900" dirty="0"/>
              <a:t>Standardizing SPHINCS+ after 3</a:t>
            </a:r>
            <a:r>
              <a:rPr lang="en-US" sz="1900" baseline="30000" dirty="0"/>
              <a:t>rd</a:t>
            </a:r>
            <a:r>
              <a:rPr lang="en-US" sz="1900" dirty="0"/>
              <a:t> round</a:t>
            </a:r>
          </a:p>
          <a:p>
            <a:pPr marL="1078992" lvl="1" indent="-457200">
              <a:buFont typeface="Arial" panose="020B0604020202020204" pitchFamily="34" charset="0"/>
              <a:buChar char="•"/>
            </a:pPr>
            <a:r>
              <a:rPr lang="en-US" sz="1900" dirty="0"/>
              <a:t>Introducing a mechanism to consider new signature schemes</a:t>
            </a:r>
          </a:p>
        </p:txBody>
      </p:sp>
      <p:sp>
        <p:nvSpPr>
          <p:cNvPr id="2" name="Title 1">
            <a:extLst>
              <a:ext uri="{FF2B5EF4-FFF2-40B4-BE49-F238E27FC236}">
                <a16:creationId xmlns:a16="http://schemas.microsoft.com/office/drawing/2014/main" id="{33518708-6950-B041-A1E0-6C059B4EC55D}"/>
              </a:ext>
            </a:extLst>
          </p:cNvPr>
          <p:cNvSpPr>
            <a:spLocks noGrp="1"/>
          </p:cNvSpPr>
          <p:nvPr>
            <p:ph type="title"/>
          </p:nvPr>
        </p:nvSpPr>
        <p:spPr/>
        <p:txBody>
          <a:bodyPr>
            <a:normAutofit/>
          </a:bodyPr>
          <a:lstStyle/>
          <a:p>
            <a:r>
              <a:rPr lang="en-US" dirty="0"/>
              <a:t>The state of the signatures</a:t>
            </a:r>
          </a:p>
        </p:txBody>
      </p:sp>
    </p:spTree>
    <p:extLst>
      <p:ext uri="{BB962C8B-B14F-4D97-AF65-F5344CB8AC3E}">
        <p14:creationId xmlns:p14="http://schemas.microsoft.com/office/powerpoint/2010/main" val="61333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many, many ways that cryptographic software can fail">
            <a:extLst>
              <a:ext uri="{FF2B5EF4-FFF2-40B4-BE49-F238E27FC236}">
                <a16:creationId xmlns:a16="http://schemas.microsoft.com/office/drawing/2014/main" id="{4613582B-93F0-444A-8B9F-0422806B5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34" r="33885" b="-1"/>
          <a:stretch/>
        </p:blipFill>
        <p:spPr bwMode="auto">
          <a:xfrm>
            <a:off x="20" y="1066800"/>
            <a:ext cx="251458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DA790099-E610-44FB-B137-5EA18065FA40}"/>
              </a:ext>
            </a:extLst>
          </p:cNvPr>
          <p:cNvSpPr>
            <a:spLocks noGrp="1"/>
          </p:cNvSpPr>
          <p:nvPr>
            <p:ph sz="half" idx="2"/>
          </p:nvPr>
        </p:nvSpPr>
        <p:spPr>
          <a:xfrm>
            <a:off x="2530642" y="1447800"/>
            <a:ext cx="6650238" cy="5029200"/>
          </a:xfrm>
        </p:spPr>
        <p:txBody>
          <a:bodyPr>
            <a:normAutofit/>
          </a:bodyPr>
          <a:lstStyle/>
          <a:p>
            <a:pPr marL="228600" indent="-228600">
              <a:buFont typeface="Arial" panose="020B0604020202020204" pitchFamily="34" charset="0"/>
              <a:buChar char="•"/>
            </a:pPr>
            <a:r>
              <a:rPr lang="en-US" dirty="0"/>
              <a:t>Nov 2020 – </a:t>
            </a:r>
            <a:r>
              <a:rPr lang="en-US" dirty="0" err="1"/>
              <a:t>Gemss</a:t>
            </a:r>
            <a:r>
              <a:rPr lang="en-US" dirty="0"/>
              <a:t> attack</a:t>
            </a:r>
          </a:p>
          <a:p>
            <a:pPr marL="746125" lvl="1" indent="-349250"/>
            <a:r>
              <a:rPr lang="en-US" dirty="0"/>
              <a:t>All parameter sets fall below security level 1 </a:t>
            </a:r>
          </a:p>
          <a:p>
            <a:pPr marL="228600" indent="-228600">
              <a:buFont typeface="Arial" panose="020B0604020202020204" pitchFamily="34" charset="0"/>
              <a:buChar char="•"/>
            </a:pPr>
            <a:r>
              <a:rPr lang="en-US" dirty="0"/>
              <a:t>Feb 2022 – Rainbow attack</a:t>
            </a:r>
          </a:p>
          <a:p>
            <a:pPr marL="746125" lvl="1" indent="-349250"/>
            <a:r>
              <a:rPr lang="en-US" dirty="0"/>
              <a:t>“Breaking rainbow takes a weekend on a laptop” </a:t>
            </a:r>
            <a:r>
              <a:rPr lang="en-US" sz="1400" dirty="0"/>
              <a:t>(for category 1)</a:t>
            </a:r>
          </a:p>
          <a:p>
            <a:pPr marL="228600" indent="-228600">
              <a:buFont typeface="Arial" panose="020B0604020202020204" pitchFamily="34" charset="0"/>
              <a:buChar char="•"/>
            </a:pPr>
            <a:r>
              <a:rPr lang="en-US" dirty="0"/>
              <a:t>Apr 2022 – attack on structured lattice schemes</a:t>
            </a:r>
          </a:p>
          <a:p>
            <a:pPr marL="746125" lvl="1" indent="-349250"/>
            <a:r>
              <a:rPr lang="en-US" dirty="0"/>
              <a:t>Relevant to </a:t>
            </a:r>
            <a:r>
              <a:rPr lang="en-US" dirty="0" err="1"/>
              <a:t>Kyber</a:t>
            </a:r>
            <a:r>
              <a:rPr lang="en-US" dirty="0"/>
              <a:t>, saber, </a:t>
            </a:r>
            <a:r>
              <a:rPr lang="en-US" dirty="0" err="1"/>
              <a:t>dilithium</a:t>
            </a:r>
            <a:r>
              <a:rPr lang="en-US" dirty="0"/>
              <a:t>, and likely </a:t>
            </a:r>
            <a:r>
              <a:rPr lang="en-US" dirty="0" err="1"/>
              <a:t>ntru</a:t>
            </a:r>
            <a:endParaRPr lang="en-US" dirty="0"/>
          </a:p>
          <a:p>
            <a:pPr marL="228600" indent="-228600">
              <a:buFont typeface="Arial" panose="020B0604020202020204" pitchFamily="34" charset="0"/>
              <a:buChar char="•"/>
            </a:pPr>
            <a:r>
              <a:rPr lang="en-US" dirty="0"/>
              <a:t>Apr 2022 – attack on </a:t>
            </a:r>
            <a:r>
              <a:rPr lang="en-US" dirty="0" err="1"/>
              <a:t>sphincs</a:t>
            </a:r>
            <a:r>
              <a:rPr lang="en-US" dirty="0"/>
              <a:t>+</a:t>
            </a:r>
          </a:p>
          <a:p>
            <a:pPr marL="746125" lvl="1" indent="-349250"/>
            <a:r>
              <a:rPr lang="en-US" dirty="0"/>
              <a:t>affects category 5 parameters using sha-256</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B7E8D6AA-3B10-417F-887B-69BEDC1C999A}"/>
              </a:ext>
            </a:extLst>
          </p:cNvPr>
          <p:cNvSpPr>
            <a:spLocks noGrp="1"/>
          </p:cNvSpPr>
          <p:nvPr>
            <p:ph type="title"/>
          </p:nvPr>
        </p:nvSpPr>
        <p:spPr/>
        <p:txBody>
          <a:bodyPr/>
          <a:lstStyle/>
          <a:p>
            <a:r>
              <a:rPr lang="en-US" dirty="0"/>
              <a:t>Attacks in the 3</a:t>
            </a:r>
            <a:r>
              <a:rPr lang="en-US" baseline="30000" dirty="0"/>
              <a:t>rd</a:t>
            </a:r>
            <a:r>
              <a:rPr lang="en-US" dirty="0"/>
              <a:t> round</a:t>
            </a:r>
          </a:p>
        </p:txBody>
      </p:sp>
    </p:spTree>
    <p:extLst>
      <p:ext uri="{BB962C8B-B14F-4D97-AF65-F5344CB8AC3E}">
        <p14:creationId xmlns:p14="http://schemas.microsoft.com/office/powerpoint/2010/main" val="300629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FFAE37-6380-864C-AC9E-0AEAAD1ABB89}"/>
              </a:ext>
            </a:extLst>
          </p:cNvPr>
          <p:cNvSpPr>
            <a:spLocks noGrp="1"/>
          </p:cNvSpPr>
          <p:nvPr>
            <p:ph sz="half" idx="2"/>
          </p:nvPr>
        </p:nvSpPr>
        <p:spPr>
          <a:xfrm>
            <a:off x="430346" y="1410332"/>
            <a:ext cx="4794775" cy="4914268"/>
          </a:xfrm>
        </p:spPr>
        <p:txBody>
          <a:bodyPr>
            <a:normAutofit fontScale="47500" lnSpcReduction="20000"/>
          </a:bodyPr>
          <a:lstStyle/>
          <a:p>
            <a:r>
              <a:rPr lang="en-US" sz="2600" dirty="0"/>
              <a:t>Using the evaluation criteria:</a:t>
            </a:r>
          </a:p>
          <a:p>
            <a:pPr marL="285750" indent="-285750">
              <a:buFont typeface="Arial" panose="020B0604020202020204" pitchFamily="34" charset="0"/>
              <a:buChar char="•"/>
            </a:pPr>
            <a:r>
              <a:rPr lang="en-US" sz="2600" dirty="0">
                <a:latin typeface="Abadi" panose="020B0604020104020204" pitchFamily="34" charset="0"/>
              </a:rPr>
              <a:t>Security</a:t>
            </a:r>
          </a:p>
          <a:p>
            <a:pPr lvl="1"/>
            <a:r>
              <a:rPr lang="en-US" sz="2200" dirty="0">
                <a:latin typeface="Abadi" panose="020B0604020104020204" pitchFamily="34" charset="0"/>
              </a:rPr>
              <a:t>Security levels offered</a:t>
            </a:r>
          </a:p>
          <a:p>
            <a:pPr lvl="1"/>
            <a:r>
              <a:rPr lang="en-US" sz="2200" dirty="0">
                <a:latin typeface="Abadi" panose="020B0604020104020204" pitchFamily="34" charset="0"/>
              </a:rPr>
              <a:t>(confidence in) security proof</a:t>
            </a:r>
          </a:p>
          <a:p>
            <a:pPr lvl="1"/>
            <a:r>
              <a:rPr lang="en-US" sz="2200" dirty="0">
                <a:latin typeface="Abadi" panose="020B0604020104020204" pitchFamily="34" charset="0"/>
              </a:rPr>
              <a:t>Any attacks</a:t>
            </a:r>
          </a:p>
          <a:p>
            <a:pPr lvl="1"/>
            <a:r>
              <a:rPr lang="en-US" sz="2200" dirty="0">
                <a:latin typeface="Abadi" panose="020B0604020104020204" pitchFamily="34" charset="0"/>
              </a:rPr>
              <a:t>Classical/quantum complexity</a:t>
            </a:r>
          </a:p>
          <a:p>
            <a:pPr marL="285750" indent="-285750">
              <a:buFont typeface="Arial" panose="020B0604020202020204" pitchFamily="34" charset="0"/>
              <a:buChar char="•"/>
            </a:pPr>
            <a:r>
              <a:rPr lang="en-US" sz="2600" dirty="0">
                <a:latin typeface="Abadi" panose="020B0604020104020204" pitchFamily="34" charset="0"/>
              </a:rPr>
              <a:t>Performance</a:t>
            </a:r>
          </a:p>
          <a:p>
            <a:pPr lvl="1"/>
            <a:r>
              <a:rPr lang="en-US" sz="2200" dirty="0">
                <a:latin typeface="Abadi" panose="020B0604020104020204" pitchFamily="34" charset="0"/>
              </a:rPr>
              <a:t>Size of parameters</a:t>
            </a:r>
          </a:p>
          <a:p>
            <a:pPr lvl="1"/>
            <a:r>
              <a:rPr lang="en-US" sz="2200" dirty="0">
                <a:latin typeface="Abadi" panose="020B0604020104020204" pitchFamily="34" charset="0"/>
              </a:rPr>
              <a:t>Speed of </a:t>
            </a:r>
            <a:r>
              <a:rPr lang="en-US" sz="2200" dirty="0" err="1">
                <a:latin typeface="Abadi" panose="020B0604020104020204" pitchFamily="34" charset="0"/>
              </a:rPr>
              <a:t>KeyGen</a:t>
            </a:r>
            <a:r>
              <a:rPr lang="en-US" sz="2200" dirty="0">
                <a:latin typeface="Abadi" panose="020B0604020104020204" pitchFamily="34" charset="0"/>
              </a:rPr>
              <a:t>, Enc/Dec, Sign/Verify </a:t>
            </a:r>
          </a:p>
          <a:p>
            <a:pPr lvl="1"/>
            <a:r>
              <a:rPr lang="en-US" sz="2200" dirty="0">
                <a:latin typeface="Abadi" panose="020B0604020104020204" pitchFamily="34" charset="0"/>
              </a:rPr>
              <a:t>Software and hardware benchmarks</a:t>
            </a:r>
          </a:p>
          <a:p>
            <a:pPr marL="285750" indent="-285750">
              <a:buFont typeface="Arial" panose="020B0604020202020204" pitchFamily="34" charset="0"/>
              <a:buChar char="•"/>
            </a:pPr>
            <a:r>
              <a:rPr lang="en-US" sz="2600" dirty="0">
                <a:latin typeface="Abadi" panose="020B0604020104020204" pitchFamily="34" charset="0"/>
              </a:rPr>
              <a:t>Algorithm and implementation characteristics</a:t>
            </a:r>
          </a:p>
          <a:p>
            <a:pPr lvl="1"/>
            <a:r>
              <a:rPr lang="en-US" sz="2200" dirty="0">
                <a:latin typeface="Abadi" panose="020B0604020104020204" pitchFamily="34" charset="0"/>
              </a:rPr>
              <a:t>IP issues</a:t>
            </a:r>
          </a:p>
          <a:p>
            <a:pPr lvl="1"/>
            <a:r>
              <a:rPr lang="en-US" sz="2200" dirty="0">
                <a:latin typeface="Abadi" panose="020B0604020104020204" pitchFamily="34" charset="0"/>
              </a:rPr>
              <a:t>Decryption failures</a:t>
            </a:r>
          </a:p>
          <a:p>
            <a:pPr lvl="1"/>
            <a:r>
              <a:rPr lang="en-US" sz="2200" dirty="0">
                <a:latin typeface="Abadi" panose="020B0604020104020204" pitchFamily="34" charset="0"/>
              </a:rPr>
              <a:t>Side channel resistance</a:t>
            </a:r>
          </a:p>
          <a:p>
            <a:pPr lvl="1"/>
            <a:r>
              <a:rPr lang="en-US" sz="2200" dirty="0">
                <a:latin typeface="Abadi" panose="020B0604020104020204" pitchFamily="34" charset="0"/>
              </a:rPr>
              <a:t>Simplicity and clarity of documentation</a:t>
            </a:r>
          </a:p>
          <a:p>
            <a:pPr lvl="1"/>
            <a:r>
              <a:rPr lang="en-US" sz="2200" dirty="0">
                <a:latin typeface="Abadi" panose="020B0604020104020204" pitchFamily="34" charset="0"/>
              </a:rPr>
              <a:t>Flexible</a:t>
            </a:r>
          </a:p>
          <a:p>
            <a:pPr marL="285750" indent="-285750">
              <a:buFont typeface="Arial" panose="020B0604020202020204" pitchFamily="34" charset="0"/>
              <a:buChar char="•"/>
            </a:pPr>
            <a:r>
              <a:rPr lang="en-US" sz="2600" dirty="0">
                <a:latin typeface="Abadi" panose="020B0604020104020204" pitchFamily="34" charset="0"/>
              </a:rPr>
              <a:t>Other</a:t>
            </a:r>
          </a:p>
          <a:p>
            <a:pPr lvl="1"/>
            <a:r>
              <a:rPr lang="en-US" sz="2200" dirty="0">
                <a:latin typeface="Abadi" panose="020B0604020104020204" pitchFamily="34" charset="0"/>
              </a:rPr>
              <a:t>Official comments/</a:t>
            </a:r>
            <a:r>
              <a:rPr lang="en-US" sz="2200" dirty="0" err="1">
                <a:latin typeface="Abadi" panose="020B0604020104020204" pitchFamily="34" charset="0"/>
              </a:rPr>
              <a:t>pqc</a:t>
            </a:r>
            <a:r>
              <a:rPr lang="en-US" sz="2200" dirty="0">
                <a:latin typeface="Abadi" panose="020B0604020104020204" pitchFamily="34" charset="0"/>
              </a:rPr>
              <a:t>-forum discussion</a:t>
            </a:r>
          </a:p>
          <a:p>
            <a:pPr lvl="1"/>
            <a:r>
              <a:rPr lang="en-US" sz="2200" dirty="0">
                <a:latin typeface="Abadi" panose="020B0604020104020204" pitchFamily="34" charset="0"/>
              </a:rPr>
              <a:t>Papers published/presented</a:t>
            </a:r>
          </a:p>
          <a:p>
            <a:endParaRPr lang="en-US" sz="1425" dirty="0"/>
          </a:p>
          <a:p>
            <a:endParaRPr lang="en-US" sz="1425" dirty="0"/>
          </a:p>
          <a:p>
            <a:endParaRPr lang="en-US" dirty="0"/>
          </a:p>
        </p:txBody>
      </p:sp>
      <p:sp>
        <p:nvSpPr>
          <p:cNvPr id="2" name="Title 1">
            <a:extLst>
              <a:ext uri="{FF2B5EF4-FFF2-40B4-BE49-F238E27FC236}">
                <a16:creationId xmlns:a16="http://schemas.microsoft.com/office/drawing/2014/main" id="{635703D4-3261-4C47-97FA-6663D4C5049D}"/>
              </a:ext>
            </a:extLst>
          </p:cNvPr>
          <p:cNvSpPr>
            <a:spLocks noGrp="1"/>
          </p:cNvSpPr>
          <p:nvPr>
            <p:ph type="title"/>
          </p:nvPr>
        </p:nvSpPr>
        <p:spPr/>
        <p:txBody>
          <a:bodyPr>
            <a:normAutofit/>
          </a:bodyPr>
          <a:lstStyle/>
          <a:p>
            <a:r>
              <a:rPr lang="en-US" dirty="0"/>
              <a:t>How will NIST make its decisions?</a:t>
            </a:r>
          </a:p>
        </p:txBody>
      </p:sp>
      <p:grpSp>
        <p:nvGrpSpPr>
          <p:cNvPr id="4" name="Group 3">
            <a:extLst>
              <a:ext uri="{FF2B5EF4-FFF2-40B4-BE49-F238E27FC236}">
                <a16:creationId xmlns:a16="http://schemas.microsoft.com/office/drawing/2014/main" id="{DAE010F0-2D94-1F42-A07F-D036DC13947B}"/>
              </a:ext>
            </a:extLst>
          </p:cNvPr>
          <p:cNvGrpSpPr/>
          <p:nvPr/>
        </p:nvGrpSpPr>
        <p:grpSpPr>
          <a:xfrm>
            <a:off x="4788894" y="1757474"/>
            <a:ext cx="3841698" cy="4186126"/>
            <a:chOff x="7541835" y="1448316"/>
            <a:chExt cx="3809008" cy="4266089"/>
          </a:xfrm>
        </p:grpSpPr>
        <p:sp>
          <p:nvSpPr>
            <p:cNvPr id="5" name="Oval 4">
              <a:extLst>
                <a:ext uri="{FF2B5EF4-FFF2-40B4-BE49-F238E27FC236}">
                  <a16:creationId xmlns:a16="http://schemas.microsoft.com/office/drawing/2014/main" id="{8BCED7D4-101A-774F-811E-C5943B48196F}"/>
                </a:ext>
              </a:extLst>
            </p:cNvPr>
            <p:cNvSpPr/>
            <p:nvPr/>
          </p:nvSpPr>
          <p:spPr>
            <a:xfrm>
              <a:off x="7541835" y="1448316"/>
              <a:ext cx="3809008" cy="1066522"/>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 name="Oval 5">
              <a:extLst>
                <a:ext uri="{FF2B5EF4-FFF2-40B4-BE49-F238E27FC236}">
                  <a16:creationId xmlns:a16="http://schemas.microsoft.com/office/drawing/2014/main" id="{68A6405F-3C21-8A44-BEE5-DB833B34A7A1}"/>
                </a:ext>
              </a:extLst>
            </p:cNvPr>
            <p:cNvSpPr/>
            <p:nvPr/>
          </p:nvSpPr>
          <p:spPr>
            <a:xfrm>
              <a:off x="7998916" y="2959114"/>
              <a:ext cx="2894846" cy="1066522"/>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7" name="Oval 6">
              <a:extLst>
                <a:ext uri="{FF2B5EF4-FFF2-40B4-BE49-F238E27FC236}">
                  <a16:creationId xmlns:a16="http://schemas.microsoft.com/office/drawing/2014/main" id="{C59E0A94-4329-7047-9B9F-D654E5777CFE}"/>
                </a:ext>
              </a:extLst>
            </p:cNvPr>
            <p:cNvSpPr/>
            <p:nvPr/>
          </p:nvSpPr>
          <p:spPr>
            <a:xfrm>
              <a:off x="8379816" y="4647883"/>
              <a:ext cx="2209225" cy="1066522"/>
            </a:xfrm>
            <a:prstGeom prst="ellips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8" name="Oval 7">
              <a:extLst>
                <a:ext uri="{FF2B5EF4-FFF2-40B4-BE49-F238E27FC236}">
                  <a16:creationId xmlns:a16="http://schemas.microsoft.com/office/drawing/2014/main" id="{B7BD097A-FDA6-BF40-9792-C1B1F44D1A1A}"/>
                </a:ext>
              </a:extLst>
            </p:cNvPr>
            <p:cNvSpPr/>
            <p:nvPr/>
          </p:nvSpPr>
          <p:spPr>
            <a:xfrm>
              <a:off x="8798807" y="4879613"/>
              <a:ext cx="1371243" cy="603061"/>
            </a:xfrm>
            <a:prstGeom prst="ellipse">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n>
                  <a:solidFill>
                    <a:schemeClr val="accent1">
                      <a:shade val="50000"/>
                    </a:schemeClr>
                  </a:solidFill>
                </a:ln>
                <a:pattFill prst="pct90">
                  <a:fgClr>
                    <a:srgbClr val="C00000"/>
                  </a:fgClr>
                  <a:bgClr>
                    <a:schemeClr val="bg1"/>
                  </a:bgClr>
                </a:pattFill>
              </a:endParaRPr>
            </a:p>
          </p:txBody>
        </p:sp>
        <p:cxnSp>
          <p:nvCxnSpPr>
            <p:cNvPr id="9" name="Straight Connector 8">
              <a:extLst>
                <a:ext uri="{FF2B5EF4-FFF2-40B4-BE49-F238E27FC236}">
                  <a16:creationId xmlns:a16="http://schemas.microsoft.com/office/drawing/2014/main" id="{CAF9C423-06AB-AF4C-857D-84A37D670F7D}"/>
                </a:ext>
              </a:extLst>
            </p:cNvPr>
            <p:cNvCxnSpPr>
              <a:stCxn id="5" idx="2"/>
              <a:endCxn id="6" idx="2"/>
            </p:cNvCxnSpPr>
            <p:nvPr/>
          </p:nvCxnSpPr>
          <p:spPr>
            <a:xfrm>
              <a:off x="7541835" y="1981577"/>
              <a:ext cx="457081" cy="1510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D2FD81-3C87-A145-9B56-BEF5CD4AFA13}"/>
                </a:ext>
              </a:extLst>
            </p:cNvPr>
            <p:cNvCxnSpPr>
              <a:stCxn id="5" idx="6"/>
              <a:endCxn id="6" idx="6"/>
            </p:cNvCxnSpPr>
            <p:nvPr/>
          </p:nvCxnSpPr>
          <p:spPr>
            <a:xfrm flipH="1">
              <a:off x="10893762" y="1981577"/>
              <a:ext cx="457081" cy="1510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168494-BA8C-B046-AA33-09287AC5DCD6}"/>
                </a:ext>
              </a:extLst>
            </p:cNvPr>
            <p:cNvCxnSpPr>
              <a:stCxn id="6" idx="2"/>
              <a:endCxn id="7" idx="2"/>
            </p:cNvCxnSpPr>
            <p:nvPr/>
          </p:nvCxnSpPr>
          <p:spPr>
            <a:xfrm>
              <a:off x="7998916" y="3492376"/>
              <a:ext cx="380901" cy="1688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9F586E-C64D-E44A-A851-56558570F318}"/>
                </a:ext>
              </a:extLst>
            </p:cNvPr>
            <p:cNvCxnSpPr>
              <a:stCxn id="6" idx="6"/>
              <a:endCxn id="7" idx="6"/>
            </p:cNvCxnSpPr>
            <p:nvPr/>
          </p:nvCxnSpPr>
          <p:spPr>
            <a:xfrm flipH="1">
              <a:off x="10589041" y="3492376"/>
              <a:ext cx="304721" cy="168876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8510B7-3113-AC45-AAB8-397B970D52AE}"/>
                </a:ext>
              </a:extLst>
            </p:cNvPr>
            <p:cNvSpPr txBox="1"/>
            <p:nvPr/>
          </p:nvSpPr>
          <p:spPr>
            <a:xfrm>
              <a:off x="8341727" y="1803607"/>
              <a:ext cx="2209225" cy="382773"/>
            </a:xfrm>
            <a:prstGeom prst="rect">
              <a:avLst/>
            </a:prstGeom>
            <a:noFill/>
          </p:spPr>
          <p:txBody>
            <a:bodyPr wrap="square" rtlCol="0">
              <a:spAutoFit/>
            </a:bodyPr>
            <a:lstStyle/>
            <a:p>
              <a:pPr algn="ctr"/>
              <a:r>
                <a:rPr lang="en-US" sz="1349"/>
                <a:t>1</a:t>
              </a:r>
              <a:r>
                <a:rPr lang="en-US" sz="1349" baseline="30000"/>
                <a:t>st</a:t>
              </a:r>
              <a:r>
                <a:rPr lang="en-US" sz="1349"/>
                <a:t> round</a:t>
              </a:r>
            </a:p>
          </p:txBody>
        </p:sp>
        <p:sp>
          <p:nvSpPr>
            <p:cNvPr id="14" name="TextBox 13">
              <a:extLst>
                <a:ext uri="{FF2B5EF4-FFF2-40B4-BE49-F238E27FC236}">
                  <a16:creationId xmlns:a16="http://schemas.microsoft.com/office/drawing/2014/main" id="{25EA2727-519A-BA4C-8540-7271C26CA4A6}"/>
                </a:ext>
              </a:extLst>
            </p:cNvPr>
            <p:cNvSpPr txBox="1"/>
            <p:nvPr/>
          </p:nvSpPr>
          <p:spPr>
            <a:xfrm>
              <a:off x="8293789" y="3307757"/>
              <a:ext cx="2209225" cy="382773"/>
            </a:xfrm>
            <a:prstGeom prst="rect">
              <a:avLst/>
            </a:prstGeom>
            <a:noFill/>
          </p:spPr>
          <p:txBody>
            <a:bodyPr wrap="square" rtlCol="0">
              <a:spAutoFit/>
            </a:bodyPr>
            <a:lstStyle/>
            <a:p>
              <a:pPr algn="ctr"/>
              <a:r>
                <a:rPr lang="en-US" sz="1349"/>
                <a:t>2</a:t>
              </a:r>
              <a:r>
                <a:rPr lang="en-US" sz="1349" baseline="30000"/>
                <a:t>nd </a:t>
              </a:r>
              <a:r>
                <a:rPr lang="en-US" sz="1349"/>
                <a:t>round</a:t>
              </a:r>
            </a:p>
          </p:txBody>
        </p:sp>
        <p:sp>
          <p:nvSpPr>
            <p:cNvPr id="15" name="TextBox 14">
              <a:extLst>
                <a:ext uri="{FF2B5EF4-FFF2-40B4-BE49-F238E27FC236}">
                  <a16:creationId xmlns:a16="http://schemas.microsoft.com/office/drawing/2014/main" id="{5A6BD8AC-5923-F54D-8AC2-C81B0C1C93F0}"/>
                </a:ext>
              </a:extLst>
            </p:cNvPr>
            <p:cNvSpPr txBox="1"/>
            <p:nvPr/>
          </p:nvSpPr>
          <p:spPr>
            <a:xfrm>
              <a:off x="8379815" y="4988141"/>
              <a:ext cx="2209225" cy="382773"/>
            </a:xfrm>
            <a:prstGeom prst="rect">
              <a:avLst/>
            </a:prstGeom>
            <a:noFill/>
          </p:spPr>
          <p:txBody>
            <a:bodyPr wrap="square" rtlCol="0">
              <a:spAutoFit/>
            </a:bodyPr>
            <a:lstStyle/>
            <a:p>
              <a:pPr algn="ctr"/>
              <a:r>
                <a:rPr lang="en-US" sz="1349"/>
                <a:t>3</a:t>
              </a:r>
              <a:r>
                <a:rPr lang="en-US" sz="1349" baseline="30000"/>
                <a:t>rd</a:t>
              </a:r>
              <a:r>
                <a:rPr lang="en-US" sz="1349"/>
                <a:t> </a:t>
              </a:r>
              <a:r>
                <a:rPr lang="en-US" sz="1349">
                  <a:solidFill>
                    <a:srgbClr val="002060"/>
                  </a:solidFill>
                </a:rPr>
                <a:t>round</a:t>
              </a:r>
            </a:p>
          </p:txBody>
        </p:sp>
      </p:grpSp>
    </p:spTree>
    <p:extLst>
      <p:ext uri="{BB962C8B-B14F-4D97-AF65-F5344CB8AC3E}">
        <p14:creationId xmlns:p14="http://schemas.microsoft.com/office/powerpoint/2010/main" val="37469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FFAE37-6380-864C-AC9E-0AEAAD1ABB89}"/>
              </a:ext>
            </a:extLst>
          </p:cNvPr>
          <p:cNvSpPr>
            <a:spLocks noGrp="1"/>
          </p:cNvSpPr>
          <p:nvPr>
            <p:ph sz="half" idx="2"/>
          </p:nvPr>
        </p:nvSpPr>
        <p:spPr>
          <a:xfrm>
            <a:off x="228600" y="1314818"/>
            <a:ext cx="8686800" cy="4290115"/>
          </a:xfrm>
        </p:spPr>
        <p:txBody>
          <a:bodyPr>
            <a:normAutofit/>
          </a:bodyPr>
          <a:lstStyle/>
          <a:p>
            <a:pPr marL="236538" indent="-236538">
              <a:buFont typeface="Arial" panose="020B0604020202020204" pitchFamily="34" charset="0"/>
              <a:buChar char="•"/>
            </a:pPr>
            <a:endParaRPr lang="en-US" sz="1425" dirty="0"/>
          </a:p>
          <a:p>
            <a:pPr marL="236538" indent="-236538">
              <a:buFont typeface="Arial" panose="020B0604020202020204" pitchFamily="34" charset="0"/>
              <a:buChar char="•"/>
            </a:pPr>
            <a:r>
              <a:rPr lang="en-US" sz="2000" dirty="0"/>
              <a:t>For the lattice KEMs, the main decision will be </a:t>
            </a:r>
            <a:r>
              <a:rPr lang="en-US" sz="2000" b="1" dirty="0" err="1"/>
              <a:t>Kyber</a:t>
            </a:r>
            <a:r>
              <a:rPr lang="en-US" sz="2000" b="1" dirty="0"/>
              <a:t>/NTRU/Saber</a:t>
            </a:r>
          </a:p>
          <a:p>
            <a:pPr marL="236538" indent="-236538">
              <a:buFont typeface="Arial" panose="020B0604020202020204" pitchFamily="34" charset="0"/>
              <a:buChar char="•"/>
            </a:pPr>
            <a:endParaRPr lang="en-US" sz="2000" b="1" dirty="0"/>
          </a:p>
          <a:p>
            <a:pPr marL="236538" indent="-236538">
              <a:buFont typeface="Arial" panose="020B0604020202020204" pitchFamily="34" charset="0"/>
              <a:buChar char="•"/>
            </a:pPr>
            <a:r>
              <a:rPr lang="en-US" sz="2000" dirty="0"/>
              <a:t>Similarly for lattice signatures, the main decision will be </a:t>
            </a:r>
            <a:r>
              <a:rPr lang="en-US" sz="2000" b="1" dirty="0"/>
              <a:t>Dilithium/Falcon</a:t>
            </a:r>
          </a:p>
          <a:p>
            <a:pPr marL="236538" indent="-236538">
              <a:buFont typeface="Arial" panose="020B0604020202020204" pitchFamily="34" charset="0"/>
              <a:buChar char="•"/>
            </a:pPr>
            <a:endParaRPr lang="en-US" sz="2000" b="1" dirty="0"/>
          </a:p>
          <a:p>
            <a:pPr marL="236538" indent="-236538">
              <a:buFont typeface="Arial" panose="020B0604020202020204" pitchFamily="34" charset="0"/>
              <a:buChar char="•"/>
            </a:pPr>
            <a:r>
              <a:rPr lang="en-US" sz="2000" dirty="0"/>
              <a:t>Any other algorithms selected will be their own distinct decision</a:t>
            </a:r>
          </a:p>
          <a:p>
            <a:pPr marL="858330" lvl="1" indent="-236538">
              <a:buFont typeface="Arial" panose="020B0604020202020204" pitchFamily="34" charset="0"/>
              <a:buChar char="•"/>
            </a:pPr>
            <a:r>
              <a:rPr lang="en-US" sz="1600" dirty="0"/>
              <a:t>Other Finalists:  Classic </a:t>
            </a:r>
            <a:r>
              <a:rPr lang="en-US" sz="1600" dirty="0" err="1"/>
              <a:t>McEliece</a:t>
            </a:r>
            <a:r>
              <a:rPr lang="en-US" sz="1600" dirty="0"/>
              <a:t> and Rainbow</a:t>
            </a:r>
          </a:p>
          <a:p>
            <a:pPr marL="836105" lvl="1" indent="-214313">
              <a:buFont typeface="Arial" panose="020B0604020202020204" pitchFamily="34" charset="0"/>
              <a:buChar char="•"/>
            </a:pPr>
            <a:r>
              <a:rPr lang="en-US" sz="1600" dirty="0"/>
              <a:t>KEM alternates:  Bike, HQC, </a:t>
            </a:r>
            <a:r>
              <a:rPr lang="en-US" sz="1600" dirty="0" err="1"/>
              <a:t>FrodoKEM</a:t>
            </a:r>
            <a:r>
              <a:rPr lang="en-US" sz="1600" dirty="0"/>
              <a:t>, </a:t>
            </a:r>
            <a:r>
              <a:rPr lang="en-US" sz="1600" dirty="0" err="1"/>
              <a:t>NTRUprime</a:t>
            </a:r>
            <a:r>
              <a:rPr lang="en-US" sz="1600" dirty="0"/>
              <a:t>, SIKE</a:t>
            </a:r>
          </a:p>
          <a:p>
            <a:pPr marL="836105" lvl="1" indent="-214313">
              <a:buFont typeface="Arial" panose="020B0604020202020204" pitchFamily="34" charset="0"/>
              <a:buChar char="•"/>
            </a:pPr>
            <a:r>
              <a:rPr lang="en-US" sz="1600" dirty="0"/>
              <a:t>Signature  alternates: </a:t>
            </a:r>
            <a:r>
              <a:rPr lang="en-US" sz="1600" dirty="0" err="1"/>
              <a:t>GeMSS</a:t>
            </a:r>
            <a:r>
              <a:rPr lang="en-US" sz="1600" dirty="0"/>
              <a:t>, Picnic, </a:t>
            </a:r>
            <a:r>
              <a:rPr lang="en-US" sz="1600" dirty="0" err="1"/>
              <a:t>Sphincs</a:t>
            </a:r>
            <a:r>
              <a:rPr lang="en-US" sz="1600" dirty="0"/>
              <a:t>+</a:t>
            </a:r>
          </a:p>
          <a:p>
            <a:pPr marL="236538" indent="-236538">
              <a:buFont typeface="Arial" panose="020B0604020202020204" pitchFamily="34" charset="0"/>
              <a:buChar char="•"/>
            </a:pPr>
            <a:endParaRPr lang="en-US" sz="2000" dirty="0"/>
          </a:p>
          <a:p>
            <a:pPr marL="236538" indent="-236538">
              <a:buFont typeface="Arial" panose="020B0604020202020204" pitchFamily="34" charset="0"/>
              <a:buChar char="•"/>
            </a:pPr>
            <a:endParaRPr lang="en-US" sz="2000" dirty="0"/>
          </a:p>
          <a:p>
            <a:pPr lvl="1" indent="0">
              <a:buNone/>
            </a:pPr>
            <a:endParaRPr lang="en-US" sz="1600" dirty="0"/>
          </a:p>
          <a:p>
            <a:endParaRPr lang="en-US" sz="1425" dirty="0"/>
          </a:p>
          <a:p>
            <a:endParaRPr lang="en-US" dirty="0"/>
          </a:p>
        </p:txBody>
      </p:sp>
      <p:sp>
        <p:nvSpPr>
          <p:cNvPr id="2" name="Title 1">
            <a:extLst>
              <a:ext uri="{FF2B5EF4-FFF2-40B4-BE49-F238E27FC236}">
                <a16:creationId xmlns:a16="http://schemas.microsoft.com/office/drawing/2014/main" id="{635703D4-3261-4C47-97FA-6663D4C5049D}"/>
              </a:ext>
            </a:extLst>
          </p:cNvPr>
          <p:cNvSpPr>
            <a:spLocks noGrp="1"/>
          </p:cNvSpPr>
          <p:nvPr>
            <p:ph type="title"/>
          </p:nvPr>
        </p:nvSpPr>
        <p:spPr/>
        <p:txBody>
          <a:bodyPr>
            <a:normAutofit/>
          </a:bodyPr>
          <a:lstStyle/>
          <a:p>
            <a:r>
              <a:rPr lang="en-US" dirty="0"/>
              <a:t>How will NIST make its decisions?</a:t>
            </a:r>
          </a:p>
        </p:txBody>
      </p:sp>
    </p:spTree>
    <p:extLst>
      <p:ext uri="{BB962C8B-B14F-4D97-AF65-F5344CB8AC3E}">
        <p14:creationId xmlns:p14="http://schemas.microsoft.com/office/powerpoint/2010/main" val="3825085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C77F5F0-32AB-3746-AA1D-C97C71E6EC5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59300" y="3031331"/>
            <a:ext cx="25400" cy="12700"/>
          </a:xfrm>
        </p:spPr>
      </p:pic>
      <p:sp>
        <p:nvSpPr>
          <p:cNvPr id="4" name="Title 3">
            <a:extLst>
              <a:ext uri="{FF2B5EF4-FFF2-40B4-BE49-F238E27FC236}">
                <a16:creationId xmlns:a16="http://schemas.microsoft.com/office/drawing/2014/main" id="{0EED3A25-E004-0647-BA5C-A07CB8E8F0FE}"/>
              </a:ext>
            </a:extLst>
          </p:cNvPr>
          <p:cNvSpPr>
            <a:spLocks noGrp="1"/>
          </p:cNvSpPr>
          <p:nvPr>
            <p:ph type="title"/>
          </p:nvPr>
        </p:nvSpPr>
        <p:spPr/>
        <p:txBody>
          <a:bodyPr/>
          <a:lstStyle/>
          <a:p>
            <a:r>
              <a:rPr lang="en-US" dirty="0" err="1"/>
              <a:t>Kyber</a:t>
            </a:r>
            <a:r>
              <a:rPr lang="en-US" dirty="0"/>
              <a:t> vs NTRU vs Saber</a:t>
            </a:r>
          </a:p>
        </p:txBody>
      </p:sp>
      <p:pic>
        <p:nvPicPr>
          <p:cNvPr id="8" name="Picture 7">
            <a:extLst>
              <a:ext uri="{FF2B5EF4-FFF2-40B4-BE49-F238E27FC236}">
                <a16:creationId xmlns:a16="http://schemas.microsoft.com/office/drawing/2014/main" id="{F30BAAD4-7A6B-DD4E-8739-358F8116D1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33" y="3669531"/>
            <a:ext cx="4109688" cy="2450592"/>
          </a:xfrm>
          <a:prstGeom prst="rect">
            <a:avLst/>
          </a:prstGeom>
        </p:spPr>
      </p:pic>
      <p:pic>
        <p:nvPicPr>
          <p:cNvPr id="10" name="Picture 9">
            <a:extLst>
              <a:ext uri="{FF2B5EF4-FFF2-40B4-BE49-F238E27FC236}">
                <a16:creationId xmlns:a16="http://schemas.microsoft.com/office/drawing/2014/main" id="{42313156-5FA7-7B48-A93A-5BFF6F292F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4700" y="3733799"/>
            <a:ext cx="4408441" cy="2386584"/>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2FCCFDE-E9F0-5A41-AA5C-2528F9E72070}"/>
                  </a:ext>
                </a:extLst>
              </p:cNvPr>
              <p:cNvSpPr txBox="1"/>
              <p:nvPr/>
            </p:nvSpPr>
            <p:spPr>
              <a:xfrm>
                <a:off x="169334" y="1338836"/>
                <a:ext cx="8544320" cy="2242409"/>
              </a:xfrm>
              <a:prstGeom prst="rect">
                <a:avLst/>
              </a:prstGeom>
              <a:noFill/>
            </p:spPr>
            <p:txBody>
              <a:bodyPr wrap="square" rtlCol="0">
                <a:spAutoFit/>
              </a:bodyPr>
              <a:lstStyle/>
              <a:p>
                <a:pPr marL="285750" indent="-285750">
                  <a:buFont typeface="Arial" panose="020B0604020202020204" pitchFamily="34" charset="0"/>
                  <a:buChar char="•"/>
                </a:pPr>
                <a:r>
                  <a:rPr lang="en-US" sz="1600" dirty="0" err="1"/>
                  <a:t>Kyber</a:t>
                </a:r>
                <a:r>
                  <a:rPr lang="en-US" sz="1600" dirty="0"/>
                  <a:t> and Saber based on Module-Learning With Errors/Rounding</a:t>
                </a:r>
              </a:p>
              <a:p>
                <a:pPr marL="285750" indent="-285750">
                  <a:buFont typeface="Arial" panose="020B0604020202020204" pitchFamily="34" charset="0"/>
                  <a:buChar char="•"/>
                </a:pPr>
                <a:r>
                  <a:rPr lang="en-US" sz="1600" dirty="0"/>
                  <a:t>NTRU is based on NTRU problem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Each has an IND-CCA2 proof, constructed from PKEs using some type of </a:t>
                </a:r>
                <a:r>
                  <a:rPr lang="en-US" sz="1600" dirty="0" err="1"/>
                  <a:t>Fujisaka</a:t>
                </a:r>
                <a:r>
                  <a:rPr lang="en-US" sz="1600" dirty="0"/>
                  <a:t>-Okamoto transform</a:t>
                </a:r>
              </a:p>
              <a:p>
                <a:pPr marL="742950" lvl="1" indent="-285750">
                  <a:buFont typeface="Arial" panose="020B0604020202020204" pitchFamily="34" charset="0"/>
                  <a:buChar char="•"/>
                </a:pPr>
                <a:r>
                  <a:rPr lang="en-US" sz="1600" dirty="0" err="1"/>
                  <a:t>Kyber</a:t>
                </a:r>
                <a:r>
                  <a:rPr lang="en-US" sz="1600" dirty="0"/>
                  <a:t> and Saber have decryption failure, NTRU does not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err="1"/>
                  <a:t>Kyber</a:t>
                </a:r>
                <a:r>
                  <a:rPr lang="en-US" sz="1600" dirty="0"/>
                  <a:t>, Saber use modules with ring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ℤ</m:t>
                        </m:r>
                      </m:e>
                      <m:sub>
                        <m:r>
                          <a:rPr lang="en-US" sz="1600" b="0" i="1" smtClean="0">
                            <a:latin typeface="Cambria Math" panose="02040503050406030204" pitchFamily="18" charset="0"/>
                            <a:ea typeface="Cambria Math" panose="02040503050406030204" pitchFamily="18" charset="0"/>
                          </a:rPr>
                          <m:t>𝑞</m:t>
                        </m:r>
                      </m:sub>
                    </m:sSub>
                    <m:d>
                      <m:dPr>
                        <m:begChr m:val="["/>
                        <m:endChr m:val="]"/>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𝑥</m:t>
                        </m:r>
                      </m:e>
                    </m:d>
                    <m:r>
                      <a:rPr lang="en-US" sz="1600" b="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𝑥</m:t>
                            </m:r>
                          </m:e>
                          <m:sup>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2</m:t>
                                </m:r>
                              </m:e>
                              <m:sup>
                                <m:r>
                                  <a:rPr lang="en-US" sz="1600" b="0" i="1" smtClean="0">
                                    <a:latin typeface="Cambria Math" panose="02040503050406030204" pitchFamily="18" charset="0"/>
                                    <a:ea typeface="Cambria Math" panose="02040503050406030204" pitchFamily="18" charset="0"/>
                                  </a:rPr>
                                  <m:t>𝑘</m:t>
                                </m:r>
                              </m:sup>
                            </m:sSup>
                          </m:sup>
                        </m:sSup>
                        <m:r>
                          <a:rPr lang="en-US" sz="1600" b="0" i="1" smtClean="0">
                            <a:latin typeface="Cambria Math" panose="02040503050406030204" pitchFamily="18" charset="0"/>
                            <a:ea typeface="Cambria Math" panose="02040503050406030204" pitchFamily="18" charset="0"/>
                          </a:rPr>
                          <m:t>+1</m:t>
                        </m:r>
                      </m:e>
                    </m:d>
                  </m:oMath>
                </a14:m>
                <a:r>
                  <a:rPr lang="en-US" sz="1600" dirty="0"/>
                  <a:t>, NTRU uses ring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ℤ</m:t>
                        </m:r>
                      </m:e>
                      <m:sub>
                        <m:r>
                          <a:rPr lang="en-US" sz="1600" i="1">
                            <a:latin typeface="Cambria Math" panose="02040503050406030204" pitchFamily="18" charset="0"/>
                            <a:ea typeface="Cambria Math" panose="02040503050406030204" pitchFamily="18" charset="0"/>
                          </a:rPr>
                          <m:t>𝑞</m:t>
                        </m:r>
                      </m:sub>
                    </m:sSub>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𝑥</m:t>
                        </m:r>
                      </m:e>
                    </m:d>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r>
                              <a:rPr lang="en-US" sz="1600" i="1">
                                <a:latin typeface="Cambria Math" panose="02040503050406030204" pitchFamily="18" charset="0"/>
                                <a:ea typeface="Cambria Math" panose="02040503050406030204" pitchFamily="18" charset="0"/>
                              </a:rPr>
                              <m:t>𝑝</m:t>
                            </m:r>
                          </m:sup>
                        </m:sSup>
                        <m:r>
                          <a:rPr lang="en-US" sz="1600" i="1">
                            <a:latin typeface="Cambria Math" panose="02040503050406030204" pitchFamily="18" charset="0"/>
                            <a:ea typeface="Cambria Math" panose="02040503050406030204" pitchFamily="18" charset="0"/>
                          </a:rPr>
                          <m:t>−1</m:t>
                        </m:r>
                      </m:e>
                    </m:d>
                  </m:oMath>
                </a14:m>
                <a:endParaRPr lang="en-US" sz="1600" dirty="0"/>
              </a:p>
            </p:txBody>
          </p:sp>
        </mc:Choice>
        <mc:Fallback xmlns="">
          <p:sp>
            <p:nvSpPr>
              <p:cNvPr id="11" name="TextBox 10">
                <a:extLst>
                  <a:ext uri="{FF2B5EF4-FFF2-40B4-BE49-F238E27FC236}">
                    <a16:creationId xmlns:a16="http://schemas.microsoft.com/office/drawing/2014/main" id="{F2FCCFDE-E9F0-5A41-AA5C-2528F9E72070}"/>
                  </a:ext>
                </a:extLst>
              </p:cNvPr>
              <p:cNvSpPr txBox="1">
                <a:spLocks noRot="1" noChangeAspect="1" noMove="1" noResize="1" noEditPoints="1" noAdjustHandles="1" noChangeArrowheads="1" noChangeShapeType="1" noTextEdit="1"/>
              </p:cNvSpPr>
              <p:nvPr/>
            </p:nvSpPr>
            <p:spPr>
              <a:xfrm>
                <a:off x="169334" y="1338836"/>
                <a:ext cx="8544320" cy="2242409"/>
              </a:xfrm>
              <a:prstGeom prst="rect">
                <a:avLst/>
              </a:prstGeom>
              <a:blipFill>
                <a:blip r:embed="rId6"/>
                <a:stretch>
                  <a:fillRect l="-297" t="-56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5A4865C-67EE-AB49-B9A9-667C47275CE9}"/>
              </a:ext>
            </a:extLst>
          </p:cNvPr>
          <p:cNvSpPr txBox="1"/>
          <p:nvPr/>
        </p:nvSpPr>
        <p:spPr>
          <a:xfrm>
            <a:off x="4857088" y="3733799"/>
            <a:ext cx="4151446" cy="276999"/>
          </a:xfrm>
          <a:prstGeom prst="rect">
            <a:avLst/>
          </a:prstGeom>
          <a:solidFill>
            <a:schemeClr val="bg1"/>
          </a:solidFill>
        </p:spPr>
        <p:txBody>
          <a:bodyPr wrap="square" rtlCol="0">
            <a:spAutoFit/>
          </a:bodyPr>
          <a:lstStyle/>
          <a:p>
            <a:r>
              <a:rPr lang="en-US" sz="1200" dirty="0"/>
              <a:t>Total Cost: 1000*(PK+CT)+</a:t>
            </a:r>
            <a:r>
              <a:rPr lang="en-US" sz="1200" dirty="0" err="1"/>
              <a:t>KeyGen+Encaps+Decaps</a:t>
            </a:r>
            <a:endParaRPr lang="en-US" sz="1200" dirty="0"/>
          </a:p>
        </p:txBody>
      </p:sp>
      <p:sp>
        <p:nvSpPr>
          <p:cNvPr id="13" name="TextBox 12">
            <a:extLst>
              <a:ext uri="{FF2B5EF4-FFF2-40B4-BE49-F238E27FC236}">
                <a16:creationId xmlns:a16="http://schemas.microsoft.com/office/drawing/2014/main" id="{58F3A618-5453-794D-885E-B9614BAA7ED6}"/>
              </a:ext>
            </a:extLst>
          </p:cNvPr>
          <p:cNvSpPr txBox="1"/>
          <p:nvPr/>
        </p:nvSpPr>
        <p:spPr>
          <a:xfrm>
            <a:off x="6096000" y="6264470"/>
            <a:ext cx="2221046" cy="276999"/>
          </a:xfrm>
          <a:prstGeom prst="rect">
            <a:avLst/>
          </a:prstGeom>
          <a:noFill/>
        </p:spPr>
        <p:txBody>
          <a:bodyPr wrap="square" rtlCol="0">
            <a:spAutoFit/>
          </a:bodyPr>
          <a:lstStyle/>
          <a:p>
            <a:r>
              <a:rPr lang="en-US" sz="1200" dirty="0"/>
              <a:t>Software – AVX2 processor</a:t>
            </a:r>
          </a:p>
        </p:txBody>
      </p:sp>
    </p:spTree>
    <p:extLst>
      <p:ext uri="{BB962C8B-B14F-4D97-AF65-F5344CB8AC3E}">
        <p14:creationId xmlns:p14="http://schemas.microsoft.com/office/powerpoint/2010/main" val="1937642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AE08319-0A24-2C40-A928-90B618537FED}"/>
                  </a:ext>
                </a:extLst>
              </p:cNvPr>
              <p:cNvSpPr txBox="1">
                <a:spLocks noGrp="1"/>
              </p:cNvSpPr>
              <p:nvPr>
                <p:ph sz="half" idx="2"/>
              </p:nvPr>
            </p:nvSpPr>
            <p:spPr>
              <a:xfrm>
                <a:off x="228600" y="1314818"/>
                <a:ext cx="8485054" cy="2303964"/>
              </a:xfrm>
              <a:prstGeom prst="rect">
                <a:avLst/>
              </a:prstGeom>
              <a:noFill/>
            </p:spPr>
            <p:txBody>
              <a:bodyPr wrap="square" rtlCol="0">
                <a:spAutoFit/>
              </a:bodyPr>
              <a:lstStyle/>
              <a:p>
                <a:pPr marL="285750" indent="-285750">
                  <a:buFont typeface="Arial" panose="020B0604020202020204" pitchFamily="34" charset="0"/>
                  <a:buChar char="•"/>
                </a:pPr>
                <a:r>
                  <a:rPr lang="en-US" sz="1600" dirty="0"/>
                  <a:t>Dilithium is based on module-LWE, Falcon is based on SIS over NTRU lattices</a:t>
                </a:r>
              </a:p>
              <a:p>
                <a:pPr marL="285750" indent="-285750">
                  <a:buFont typeface="Arial" panose="020B0604020202020204" pitchFamily="34" charset="0"/>
                  <a:buChar char="•"/>
                </a:pPr>
                <a:r>
                  <a:rPr lang="en-US" sz="1600" dirty="0"/>
                  <a:t>Dilithium uses Fiat-Shamir with aborts, uniform sampling</a:t>
                </a:r>
              </a:p>
              <a:p>
                <a:pPr marL="285750" indent="-285750">
                  <a:buFont typeface="Arial" panose="020B0604020202020204" pitchFamily="34" charset="0"/>
                  <a:buChar char="•"/>
                </a:pPr>
                <a:r>
                  <a:rPr lang="en-US" sz="1600" dirty="0"/>
                  <a:t>Falcon uses Hash-then-sign paradigm, Gaussian sampling. </a:t>
                </a:r>
              </a:p>
              <a:p>
                <a:pPr marL="907542" lvl="1" indent="-285750">
                  <a:buFont typeface="Arial" panose="020B0604020202020204" pitchFamily="34" charset="0"/>
                  <a:buChar char="•"/>
                </a:pPr>
                <a:r>
                  <a:rPr lang="en-US" sz="1200" dirty="0"/>
                  <a:t>Falcon has a very complex implementation, </a:t>
                </a:r>
                <a:r>
                  <a:rPr lang="en-US" sz="1200" dirty="0" err="1"/>
                  <a:t>KeyGen</a:t>
                </a:r>
                <a:r>
                  <a:rPr lang="en-US" sz="1200" dirty="0"/>
                  <a:t> is comparatively slow</a:t>
                </a:r>
              </a:p>
              <a:p>
                <a:pPr marL="285750" indent="-285750">
                  <a:buFont typeface="Arial" panose="020B0604020202020204" pitchFamily="34" charset="0"/>
                  <a:buChar char="•"/>
                </a:pPr>
                <a:r>
                  <a:rPr lang="en-US" sz="1600" dirty="0"/>
                  <a:t>Both use rings of the form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ℤ</m:t>
                        </m:r>
                      </m:e>
                      <m:sub>
                        <m:r>
                          <a:rPr lang="en-US" sz="1600" b="0" i="1" smtClean="0">
                            <a:latin typeface="Cambria Math" panose="02040503050406030204" pitchFamily="18" charset="0"/>
                            <a:ea typeface="Cambria Math" panose="02040503050406030204" pitchFamily="18" charset="0"/>
                          </a:rPr>
                          <m:t>𝑞</m:t>
                        </m:r>
                      </m:sub>
                    </m:sSub>
                    <m:d>
                      <m:dPr>
                        <m:begChr m:val="["/>
                        <m:endChr m:val="]"/>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𝑥</m:t>
                        </m:r>
                      </m:e>
                    </m:d>
                    <m:r>
                      <a:rPr lang="en-US" sz="1600" b="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𝑥</m:t>
                            </m:r>
                          </m:e>
                          <m:sup>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2</m:t>
                                </m:r>
                              </m:e>
                              <m:sup>
                                <m:r>
                                  <a:rPr lang="en-US" sz="1600" b="0" i="1" smtClean="0">
                                    <a:latin typeface="Cambria Math" panose="02040503050406030204" pitchFamily="18" charset="0"/>
                                    <a:ea typeface="Cambria Math" panose="02040503050406030204" pitchFamily="18" charset="0"/>
                                  </a:rPr>
                                  <m:t>𝑘</m:t>
                                </m:r>
                              </m:sup>
                            </m:sSup>
                          </m:sup>
                        </m:sSup>
                        <m:r>
                          <a:rPr lang="en-US" sz="1600" b="0" i="1" smtClean="0">
                            <a:latin typeface="Cambria Math" panose="02040503050406030204" pitchFamily="18" charset="0"/>
                            <a:ea typeface="Cambria Math" panose="02040503050406030204" pitchFamily="18" charset="0"/>
                          </a:rPr>
                          <m:t>+1</m:t>
                        </m:r>
                      </m:e>
                    </m:d>
                  </m:oMath>
                </a14:m>
                <a:endParaRPr lang="en-US" sz="1600" dirty="0"/>
              </a:p>
              <a:p>
                <a:pPr marL="285750" indent="-285750">
                  <a:buFont typeface="Arial" panose="020B0604020202020204" pitchFamily="34" charset="0"/>
                  <a:buChar char="•"/>
                </a:pPr>
                <a:r>
                  <a:rPr lang="en-US" sz="1600" dirty="0"/>
                  <a:t>Each has an EUF-CMA proof</a:t>
                </a:r>
              </a:p>
              <a:p>
                <a:pPr marL="285750" indent="-285750">
                  <a:buFont typeface="Arial" panose="020B0604020202020204" pitchFamily="34" charset="0"/>
                  <a:buChar char="•"/>
                </a:pPr>
                <a:endParaRPr lang="en-US" sz="1600" dirty="0"/>
              </a:p>
            </p:txBody>
          </p:sp>
        </mc:Choice>
        <mc:Fallback xmlns="">
          <p:sp>
            <p:nvSpPr>
              <p:cNvPr id="5" name="Content Placeholder 4">
                <a:extLst>
                  <a:ext uri="{FF2B5EF4-FFF2-40B4-BE49-F238E27FC236}">
                    <a16:creationId xmlns:a16="http://schemas.microsoft.com/office/drawing/2014/main" id="{7AE08319-0A24-2C40-A928-90B618537FED}"/>
                  </a:ext>
                </a:extLst>
              </p:cNvPr>
              <p:cNvSpPr txBox="1">
                <a:spLocks noGrp="1" noRot="1" noChangeAspect="1" noMove="1" noResize="1" noEditPoints="1" noAdjustHandles="1" noChangeArrowheads="1" noChangeShapeType="1" noTextEdit="1"/>
              </p:cNvSpPr>
              <p:nvPr>
                <p:ph sz="half" idx="2"/>
              </p:nvPr>
            </p:nvSpPr>
            <p:spPr>
              <a:xfrm>
                <a:off x="228600" y="1314818"/>
                <a:ext cx="8485054" cy="2303964"/>
              </a:xfrm>
              <a:prstGeom prst="rect">
                <a:avLst/>
              </a:prstGeom>
              <a:blipFill>
                <a:blip r:embed="rId3"/>
                <a:stretch>
                  <a:fillRect t="-546"/>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2E7EA9F7-D26C-A847-8E93-040C304D5A2B}"/>
              </a:ext>
            </a:extLst>
          </p:cNvPr>
          <p:cNvSpPr>
            <a:spLocks noGrp="1"/>
          </p:cNvSpPr>
          <p:nvPr>
            <p:ph type="title"/>
          </p:nvPr>
        </p:nvSpPr>
        <p:spPr/>
        <p:txBody>
          <a:bodyPr/>
          <a:lstStyle/>
          <a:p>
            <a:r>
              <a:rPr lang="en-US" dirty="0"/>
              <a:t>Dilithium vs Falcon</a:t>
            </a:r>
          </a:p>
        </p:txBody>
      </p:sp>
      <p:graphicFrame>
        <p:nvGraphicFramePr>
          <p:cNvPr id="6" name="Chart 5">
            <a:extLst>
              <a:ext uri="{FF2B5EF4-FFF2-40B4-BE49-F238E27FC236}">
                <a16:creationId xmlns:a16="http://schemas.microsoft.com/office/drawing/2014/main" id="{1635A2B5-860C-E244-A3AF-1C5D81B62F69}"/>
              </a:ext>
            </a:extLst>
          </p:cNvPr>
          <p:cNvGraphicFramePr>
            <a:graphicFrameLocks/>
          </p:cNvGraphicFramePr>
          <p:nvPr>
            <p:extLst>
              <p:ext uri="{D42A27DB-BD31-4B8C-83A1-F6EECF244321}">
                <p14:modId xmlns:p14="http://schemas.microsoft.com/office/powerpoint/2010/main" val="841842392"/>
              </p:ext>
            </p:extLst>
          </p:nvPr>
        </p:nvGraphicFramePr>
        <p:xfrm>
          <a:off x="93279" y="3905464"/>
          <a:ext cx="4800600" cy="23241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54CC22F9-113A-474D-8F6C-31E21F885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543968"/>
            <a:ext cx="4343400" cy="2604180"/>
          </a:xfrm>
          <a:prstGeom prst="rect">
            <a:avLst/>
          </a:prstGeom>
        </p:spPr>
      </p:pic>
      <p:sp>
        <p:nvSpPr>
          <p:cNvPr id="9" name="TextBox 8">
            <a:extLst>
              <a:ext uri="{FF2B5EF4-FFF2-40B4-BE49-F238E27FC236}">
                <a16:creationId xmlns:a16="http://schemas.microsoft.com/office/drawing/2014/main" id="{5E4C1BD8-A069-0245-B7E1-D6FEAEF56E9B}"/>
              </a:ext>
            </a:extLst>
          </p:cNvPr>
          <p:cNvSpPr txBox="1"/>
          <p:nvPr/>
        </p:nvSpPr>
        <p:spPr>
          <a:xfrm>
            <a:off x="4572000" y="3517432"/>
            <a:ext cx="4572000" cy="284116"/>
          </a:xfrm>
          <a:prstGeom prst="rect">
            <a:avLst/>
          </a:prstGeom>
          <a:solidFill>
            <a:schemeClr val="bg1"/>
          </a:solidFill>
        </p:spPr>
        <p:txBody>
          <a:bodyPr wrap="square" rtlCol="0">
            <a:spAutoFit/>
          </a:bodyPr>
          <a:lstStyle/>
          <a:p>
            <a:r>
              <a:rPr lang="en-US" sz="1200" dirty="0"/>
              <a:t>	Total Cost: 1000*(</a:t>
            </a:r>
            <a:r>
              <a:rPr lang="en-US" sz="1200" dirty="0" err="1"/>
              <a:t>PK+Sig</a:t>
            </a:r>
            <a:r>
              <a:rPr lang="en-US" sz="1200" dirty="0"/>
              <a:t>)+</a:t>
            </a:r>
            <a:r>
              <a:rPr lang="en-US" sz="1200" dirty="0" err="1"/>
              <a:t>Sign+Verify</a:t>
            </a:r>
            <a:endParaRPr lang="en-US" sz="1200" dirty="0"/>
          </a:p>
        </p:txBody>
      </p:sp>
      <p:sp>
        <p:nvSpPr>
          <p:cNvPr id="10" name="TextBox 9">
            <a:extLst>
              <a:ext uri="{FF2B5EF4-FFF2-40B4-BE49-F238E27FC236}">
                <a16:creationId xmlns:a16="http://schemas.microsoft.com/office/drawing/2014/main" id="{8D0767E5-40DB-5B4E-98DF-A40BCF08832C}"/>
              </a:ext>
            </a:extLst>
          </p:cNvPr>
          <p:cNvSpPr txBox="1"/>
          <p:nvPr/>
        </p:nvSpPr>
        <p:spPr>
          <a:xfrm>
            <a:off x="6096000" y="6148148"/>
            <a:ext cx="2312854" cy="276999"/>
          </a:xfrm>
          <a:prstGeom prst="rect">
            <a:avLst/>
          </a:prstGeom>
          <a:noFill/>
        </p:spPr>
        <p:txBody>
          <a:bodyPr wrap="square" rtlCol="0">
            <a:spAutoFit/>
          </a:bodyPr>
          <a:lstStyle/>
          <a:p>
            <a:r>
              <a:rPr lang="en-US" sz="1200" dirty="0"/>
              <a:t>Software – AVX2 processor</a:t>
            </a:r>
          </a:p>
        </p:txBody>
      </p:sp>
    </p:spTree>
    <p:extLst>
      <p:ext uri="{BB962C8B-B14F-4D97-AF65-F5344CB8AC3E}">
        <p14:creationId xmlns:p14="http://schemas.microsoft.com/office/powerpoint/2010/main" val="311654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9657B4-4CA3-A244-AE17-A076E4A6D1A2}"/>
              </a:ext>
            </a:extLst>
          </p:cNvPr>
          <p:cNvSpPr>
            <a:spLocks noGrp="1"/>
          </p:cNvSpPr>
          <p:nvPr>
            <p:ph sz="half" idx="2"/>
          </p:nvPr>
        </p:nvSpPr>
        <p:spPr>
          <a:xfrm>
            <a:off x="374056" y="1600200"/>
            <a:ext cx="7999279" cy="3900212"/>
          </a:xfrm>
        </p:spPr>
        <p:txBody>
          <a:bodyPr>
            <a:normAutofit fontScale="85000" lnSpcReduction="20000"/>
          </a:bodyPr>
          <a:lstStyle/>
          <a:p>
            <a:pPr marL="257175" indent="-257175">
              <a:buFont typeface="Arial" panose="020B0604020202020204" pitchFamily="34" charset="0"/>
              <a:buChar char="•"/>
            </a:pPr>
            <a:r>
              <a:rPr lang="en-US" sz="1800" dirty="0">
                <a:latin typeface="Roboto" panose="02000000000000000000" pitchFamily="2" charset="0"/>
              </a:rPr>
              <a:t>“NIST does not object in principle to algorithms or implementations which may require the use of a patent claim, where technical reasons justify this approach, </a:t>
            </a:r>
            <a:r>
              <a:rPr lang="en-US" sz="1800" b="1" i="1" dirty="0">
                <a:latin typeface="Roboto" panose="02000000000000000000" pitchFamily="2" charset="0"/>
              </a:rPr>
              <a:t>but will consider any factors which could hinder adoption in the evaluation process.”</a:t>
            </a:r>
            <a:endParaRPr lang="en-US" sz="1800" b="1" i="1" dirty="0"/>
          </a:p>
          <a:p>
            <a:pPr marL="257175" indent="-257175">
              <a:buFont typeface="Arial" panose="020B0604020202020204" pitchFamily="34" charset="0"/>
              <a:buChar char="•"/>
            </a:pPr>
            <a:endParaRPr lang="en-US" sz="1650" dirty="0"/>
          </a:p>
          <a:p>
            <a:pPr marL="257175" indent="-257175">
              <a:buFont typeface="Arial" panose="020B0604020202020204" pitchFamily="34" charset="0"/>
              <a:buChar char="•"/>
            </a:pPr>
            <a:r>
              <a:rPr lang="en-US" sz="1650" dirty="0"/>
              <a:t>This is a very complicated area </a:t>
            </a:r>
          </a:p>
          <a:p>
            <a:pPr marL="257175" indent="-257175">
              <a:buFont typeface="Arial" panose="020B0604020202020204" pitchFamily="34" charset="0"/>
              <a:buChar char="•"/>
            </a:pPr>
            <a:r>
              <a:rPr lang="en-US" sz="1650" dirty="0"/>
              <a:t>We acknowledge the impact of encumbered technology on adoption</a:t>
            </a:r>
          </a:p>
          <a:p>
            <a:endParaRPr lang="en-US" sz="1650" dirty="0"/>
          </a:p>
          <a:p>
            <a:pPr marL="257175" indent="-257175">
              <a:buFont typeface="Arial" panose="020B0604020202020204" pitchFamily="34" charset="0"/>
              <a:buChar char="•"/>
            </a:pPr>
            <a:r>
              <a:rPr lang="en-US" sz="1650" dirty="0"/>
              <a:t>NIST is actively engaging to try to resolve known IPR issues on the candidates</a:t>
            </a:r>
          </a:p>
          <a:p>
            <a:pPr marL="257175" indent="-257175">
              <a:buFont typeface="Arial" panose="020B0604020202020204" pitchFamily="34" charset="0"/>
              <a:buChar char="•"/>
            </a:pPr>
            <a:r>
              <a:rPr lang="en-US" sz="1650" dirty="0"/>
              <a:t>When we have something concrete, we will share it</a:t>
            </a:r>
          </a:p>
          <a:p>
            <a:endParaRPr lang="en-US" sz="1650" dirty="0"/>
          </a:p>
          <a:p>
            <a:r>
              <a:rPr lang="en-US" sz="1650" b="1" dirty="0"/>
              <a:t>Note:  it may not be possible for NIST to resolve all IP concerns</a:t>
            </a:r>
          </a:p>
          <a:p>
            <a:endParaRPr lang="en-US" sz="1650" dirty="0"/>
          </a:p>
          <a:p>
            <a:endParaRPr lang="en-US" dirty="0"/>
          </a:p>
        </p:txBody>
      </p:sp>
      <p:sp>
        <p:nvSpPr>
          <p:cNvPr id="2" name="Title 1">
            <a:extLst>
              <a:ext uri="{FF2B5EF4-FFF2-40B4-BE49-F238E27FC236}">
                <a16:creationId xmlns:a16="http://schemas.microsoft.com/office/drawing/2014/main" id="{EF9879B6-16F2-AA4D-8045-0E61835DF770}"/>
              </a:ext>
            </a:extLst>
          </p:cNvPr>
          <p:cNvSpPr>
            <a:spLocks noGrp="1"/>
          </p:cNvSpPr>
          <p:nvPr>
            <p:ph type="title"/>
          </p:nvPr>
        </p:nvSpPr>
        <p:spPr/>
        <p:txBody>
          <a:bodyPr/>
          <a:lstStyle/>
          <a:p>
            <a:r>
              <a:rPr lang="en-US" dirty="0"/>
              <a:t>Patent and IPR issues</a:t>
            </a:r>
          </a:p>
        </p:txBody>
      </p:sp>
    </p:spTree>
    <p:extLst>
      <p:ext uri="{BB962C8B-B14F-4D97-AF65-F5344CB8AC3E}">
        <p14:creationId xmlns:p14="http://schemas.microsoft.com/office/powerpoint/2010/main" val="1437809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Timeline</a:t>
            </a:r>
          </a:p>
        </p:txBody>
      </p:sp>
      <p:sp>
        <p:nvSpPr>
          <p:cNvPr id="2" name="TextBox 1">
            <a:extLst>
              <a:ext uri="{FF2B5EF4-FFF2-40B4-BE49-F238E27FC236}">
                <a16:creationId xmlns:a16="http://schemas.microsoft.com/office/drawing/2014/main" id="{BC5FF63C-F8B4-E444-9975-F12DFE2F325F}"/>
              </a:ext>
            </a:extLst>
          </p:cNvPr>
          <p:cNvSpPr txBox="1"/>
          <p:nvPr/>
        </p:nvSpPr>
        <p:spPr>
          <a:xfrm>
            <a:off x="2428876" y="2857500"/>
            <a:ext cx="184731" cy="300082"/>
          </a:xfrm>
          <a:prstGeom prst="rect">
            <a:avLst/>
          </a:prstGeom>
          <a:noFill/>
        </p:spPr>
        <p:txBody>
          <a:bodyPr wrap="none" rtlCol="0">
            <a:spAutoFit/>
          </a:bodyPr>
          <a:lstStyle/>
          <a:p>
            <a:endParaRPr lang="en-US" sz="1350" dirty="0"/>
          </a:p>
        </p:txBody>
      </p:sp>
      <p:sp>
        <p:nvSpPr>
          <p:cNvPr id="7" name="Content Placeholder 2">
            <a:extLst>
              <a:ext uri="{FF2B5EF4-FFF2-40B4-BE49-F238E27FC236}">
                <a16:creationId xmlns:a16="http://schemas.microsoft.com/office/drawing/2014/main" id="{EECDFB2A-912E-A844-801E-B82A07819B47}"/>
              </a:ext>
            </a:extLst>
          </p:cNvPr>
          <p:cNvSpPr txBox="1">
            <a:spLocks/>
          </p:cNvSpPr>
          <p:nvPr/>
        </p:nvSpPr>
        <p:spPr>
          <a:xfrm>
            <a:off x="1600200" y="1640314"/>
            <a:ext cx="7355681" cy="4648200"/>
          </a:xfrm>
          <a:prstGeom prst="rect">
            <a:avLst/>
          </a:prstGeom>
        </p:spPr>
        <p:txBody>
          <a:bodyPr vert="horz" lIns="68580" tIns="34290" rIns="68580" bIns="3429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57175" indent="-257175">
              <a:buFont typeface="Arial" panose="020B0604020202020204" pitchFamily="34" charset="0"/>
              <a:buChar char="•"/>
            </a:pPr>
            <a:r>
              <a:rPr lang="en-US" sz="1800" dirty="0"/>
              <a:t>The 3</a:t>
            </a:r>
            <a:r>
              <a:rPr lang="en-US" sz="1800" baseline="30000" dirty="0"/>
              <a:t>rd</a:t>
            </a:r>
            <a:r>
              <a:rPr lang="en-US" sz="1800" dirty="0"/>
              <a:t> Round will end </a:t>
            </a:r>
            <a:r>
              <a:rPr lang="en-US" sz="1800" dirty="0">
                <a:solidFill>
                  <a:schemeClr val="accent2"/>
                </a:solidFill>
              </a:rPr>
              <a:t>any day now!</a:t>
            </a:r>
          </a:p>
          <a:p>
            <a:pPr marL="557213" lvl="1" indent="-214313">
              <a:buFont typeface="Arial" panose="020B0604020202020204" pitchFamily="34" charset="0"/>
              <a:buChar char="•"/>
            </a:pPr>
            <a:r>
              <a:rPr lang="en-US" sz="1350" dirty="0">
                <a:solidFill>
                  <a:schemeClr val="tx1"/>
                </a:solidFill>
              </a:rPr>
              <a:t>NIST will announce which finalist algorithms it will standardize</a:t>
            </a:r>
          </a:p>
          <a:p>
            <a:pPr marL="900113" lvl="2" indent="-214313">
              <a:buFont typeface="Arial" panose="020B0604020202020204" pitchFamily="34" charset="0"/>
              <a:buChar char="•"/>
            </a:pPr>
            <a:r>
              <a:rPr lang="en-US" sz="1200" dirty="0">
                <a:solidFill>
                  <a:schemeClr val="tx1"/>
                </a:solidFill>
              </a:rPr>
              <a:t>Including potentially the alternate SPHINCS+</a:t>
            </a:r>
          </a:p>
          <a:p>
            <a:pPr marL="557213" lvl="1" indent="-214313">
              <a:buFont typeface="Arial" panose="020B0604020202020204" pitchFamily="34" charset="0"/>
              <a:buChar char="•"/>
            </a:pPr>
            <a:r>
              <a:rPr lang="en-US" sz="1350" dirty="0">
                <a:solidFill>
                  <a:schemeClr val="tx1"/>
                </a:solidFill>
              </a:rPr>
              <a:t>This will include algorithms which will be able to be used by most applications</a:t>
            </a:r>
          </a:p>
          <a:p>
            <a:pPr marL="557213" lvl="1" indent="-214313">
              <a:buFont typeface="Arial" panose="020B0604020202020204" pitchFamily="34" charset="0"/>
              <a:buChar char="•"/>
            </a:pPr>
            <a:r>
              <a:rPr lang="en-US" sz="1350" dirty="0">
                <a:solidFill>
                  <a:schemeClr val="tx1"/>
                </a:solidFill>
              </a:rPr>
              <a:t>NIST will issue a Report on the 3</a:t>
            </a:r>
            <a:r>
              <a:rPr lang="en-US" sz="1350" baseline="30000" dirty="0">
                <a:solidFill>
                  <a:schemeClr val="tx1"/>
                </a:solidFill>
              </a:rPr>
              <a:t>rd</a:t>
            </a:r>
            <a:r>
              <a:rPr lang="en-US" sz="1350" dirty="0">
                <a:solidFill>
                  <a:schemeClr val="tx1"/>
                </a:solidFill>
              </a:rPr>
              <a:t> Round to explain our decisions</a:t>
            </a:r>
          </a:p>
          <a:p>
            <a:pPr marL="600075" lvl="1" indent="-257175">
              <a:buFont typeface="Arial" panose="020B0604020202020204" pitchFamily="34" charset="0"/>
              <a:buChar char="•"/>
            </a:pPr>
            <a:endParaRPr lang="en-US" sz="1800" dirty="0">
              <a:solidFill>
                <a:schemeClr val="tx1"/>
              </a:solidFill>
            </a:endParaRPr>
          </a:p>
          <a:p>
            <a:pPr marL="257175" indent="-257175">
              <a:buFont typeface="Arial" panose="020B0604020202020204" pitchFamily="34" charset="0"/>
              <a:buChar char="•"/>
            </a:pPr>
            <a:r>
              <a:rPr lang="en-US" sz="1800" dirty="0"/>
              <a:t>NIST will also announce any candidates advancing to 4</a:t>
            </a:r>
            <a:r>
              <a:rPr lang="en-US" sz="1800" baseline="30000" dirty="0"/>
              <a:t>th</a:t>
            </a:r>
            <a:r>
              <a:rPr lang="en-US" sz="1800" dirty="0"/>
              <a:t> round</a:t>
            </a:r>
          </a:p>
          <a:p>
            <a:pPr marL="557213" lvl="1" indent="-214313">
              <a:buFont typeface="Arial" panose="020B0604020202020204" pitchFamily="34" charset="0"/>
              <a:buChar char="•"/>
            </a:pPr>
            <a:r>
              <a:rPr lang="en-US" sz="1350" dirty="0">
                <a:solidFill>
                  <a:schemeClr val="tx1"/>
                </a:solidFill>
              </a:rPr>
              <a:t>The 4</a:t>
            </a:r>
            <a:r>
              <a:rPr lang="en-US" sz="1350" baseline="30000" dirty="0">
                <a:solidFill>
                  <a:schemeClr val="tx1"/>
                </a:solidFill>
              </a:rPr>
              <a:t>th</a:t>
            </a:r>
            <a:r>
              <a:rPr lang="en-US" sz="1350" dirty="0">
                <a:solidFill>
                  <a:schemeClr val="tx1"/>
                </a:solidFill>
              </a:rPr>
              <a:t> round will similarly be 18-24 months</a:t>
            </a:r>
          </a:p>
          <a:p>
            <a:pPr marL="557213" lvl="1" indent="-214313">
              <a:buFont typeface="Arial" panose="020B0604020202020204" pitchFamily="34" charset="0"/>
              <a:buChar char="•"/>
            </a:pPr>
            <a:r>
              <a:rPr lang="en-US" sz="1350" dirty="0">
                <a:solidFill>
                  <a:schemeClr val="tx1"/>
                </a:solidFill>
              </a:rPr>
              <a:t>These algorithms will be for a diversified portfolio</a:t>
            </a:r>
          </a:p>
          <a:p>
            <a:pPr marL="342900" indent="-342900">
              <a:buFont typeface="Arial" panose="020B0604020202020204" pitchFamily="34" charset="0"/>
              <a:buChar char="•"/>
            </a:pPr>
            <a:endParaRPr lang="en-US" sz="1950" dirty="0"/>
          </a:p>
          <a:p>
            <a:pPr marL="287338" indent="-287338">
              <a:buFont typeface="Arial" panose="020B0604020202020204" pitchFamily="34" charset="0"/>
              <a:buChar char="•"/>
            </a:pPr>
            <a:r>
              <a:rPr lang="en-US" sz="1700" dirty="0"/>
              <a:t>We’ll likely hold a workshop in fall/winter 2022</a:t>
            </a:r>
          </a:p>
          <a:p>
            <a:pPr marL="257175" indent="-257175">
              <a:buFont typeface="Arial" panose="020B0604020202020204" pitchFamily="34" charset="0"/>
              <a:buChar char="•"/>
            </a:pPr>
            <a:r>
              <a:rPr lang="en-US" sz="1600" dirty="0"/>
              <a:t>We plan to release draft standards for public comment in 2022-2023</a:t>
            </a:r>
          </a:p>
          <a:p>
            <a:pPr marL="257175" indent="-257175">
              <a:buFont typeface="Arial" panose="020B0604020202020204" pitchFamily="34" charset="0"/>
              <a:buChar char="•"/>
            </a:pPr>
            <a:r>
              <a:rPr lang="en-US" sz="1650" dirty="0"/>
              <a:t>The first set of standards should be finalized by 2024</a:t>
            </a:r>
          </a:p>
          <a:p>
            <a:pPr marL="342900" indent="-342900">
              <a:buFont typeface="Arial" panose="020B0604020202020204" pitchFamily="34" charset="0"/>
              <a:buChar char="•"/>
            </a:pPr>
            <a:endParaRPr lang="en-US" sz="1950" dirty="0"/>
          </a:p>
          <a:p>
            <a:pPr marL="342900" indent="-342900">
              <a:buFont typeface="Arial" panose="020B0604020202020204" pitchFamily="34" charset="0"/>
              <a:buChar char="•"/>
            </a:pPr>
            <a:endParaRPr lang="en-US" sz="2100" dirty="0"/>
          </a:p>
        </p:txBody>
      </p:sp>
      <p:pic>
        <p:nvPicPr>
          <p:cNvPr id="8" name="Picture 2" descr="month calendar clip art - Clip Art Library">
            <a:extLst>
              <a:ext uri="{FF2B5EF4-FFF2-40B4-BE49-F238E27FC236}">
                <a16:creationId xmlns:a16="http://schemas.microsoft.com/office/drawing/2014/main" id="{7E6933A2-EB62-DE4D-B798-9F1A4E0ED5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7" y="2514600"/>
            <a:ext cx="1578769" cy="157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394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6F1A32-47A9-6142-A1EE-B3923805393C}"/>
              </a:ext>
            </a:extLst>
          </p:cNvPr>
          <p:cNvSpPr>
            <a:spLocks noGrp="1"/>
          </p:cNvSpPr>
          <p:nvPr>
            <p:ph sz="half" idx="2"/>
          </p:nvPr>
        </p:nvSpPr>
        <p:spPr>
          <a:xfrm>
            <a:off x="304800" y="1480064"/>
            <a:ext cx="8686800" cy="4082536"/>
          </a:xfrm>
        </p:spPr>
        <p:txBody>
          <a:bodyPr>
            <a:normAutofit fontScale="70000" lnSpcReduction="20000"/>
          </a:bodyPr>
          <a:lstStyle/>
          <a:p>
            <a:pPr marL="457200" indent="-457200">
              <a:buFont typeface="Wingdings" pitchFamily="2" charset="2"/>
              <a:buChar char="Ø"/>
            </a:pPr>
            <a:r>
              <a:rPr lang="en-US" sz="2400" dirty="0"/>
              <a:t>NIST’s public-key crypto is standardized in:</a:t>
            </a:r>
          </a:p>
          <a:p>
            <a:pPr marL="1078992" lvl="1" indent="-457200">
              <a:buFont typeface="Wingdings" pitchFamily="2" charset="2"/>
              <a:buChar char="Ø"/>
            </a:pPr>
            <a:r>
              <a:rPr lang="en-US" dirty="0"/>
              <a:t>FIPS 186-5, </a:t>
            </a:r>
            <a:r>
              <a:rPr lang="en-US" sz="2000" dirty="0"/>
              <a:t>digital signatures</a:t>
            </a:r>
          </a:p>
          <a:p>
            <a:pPr marL="1078992" lvl="1" indent="-457200">
              <a:buFont typeface="Wingdings" pitchFamily="2" charset="2"/>
              <a:buChar char="Ø"/>
            </a:pPr>
            <a:r>
              <a:rPr lang="en-US" dirty="0"/>
              <a:t>SP 800-56A, 800-56B, </a:t>
            </a:r>
            <a:r>
              <a:rPr lang="en-US" sz="2000" dirty="0"/>
              <a:t>encryption/key-establishment</a:t>
            </a:r>
          </a:p>
          <a:p>
            <a:pPr marL="457200" indent="-457200">
              <a:buFont typeface="Wingdings" pitchFamily="2" charset="2"/>
              <a:buChar char="Ø"/>
            </a:pPr>
            <a:endParaRPr lang="en-US" sz="2400" dirty="0"/>
          </a:p>
          <a:p>
            <a:pPr marL="457200" indent="-457200">
              <a:buFont typeface="Wingdings" pitchFamily="2" charset="2"/>
              <a:buChar char="Ø"/>
            </a:pPr>
            <a:r>
              <a:rPr lang="en-US" sz="2400" dirty="0"/>
              <a:t>NIST will create new standards, in consultation with the candidate teams</a:t>
            </a:r>
          </a:p>
          <a:p>
            <a:pPr marL="1078992" lvl="1" indent="-457200">
              <a:buFont typeface="Wingdings" pitchFamily="2" charset="2"/>
              <a:buChar char="Ø"/>
            </a:pPr>
            <a:r>
              <a:rPr lang="en-US" sz="2000" dirty="0"/>
              <a:t>NIST will determine which specific parameter sets to include, and give their security strength</a:t>
            </a:r>
          </a:p>
          <a:p>
            <a:pPr marL="1078992" lvl="1" indent="-457200">
              <a:buFont typeface="Wingdings" pitchFamily="2" charset="2"/>
              <a:buChar char="Ø"/>
            </a:pPr>
            <a:r>
              <a:rPr lang="en-US" sz="2000" dirty="0"/>
              <a:t>NIST will seek feedback from community, if needed</a:t>
            </a:r>
          </a:p>
          <a:p>
            <a:pPr marL="457200" indent="-457200">
              <a:buFont typeface="Wingdings" pitchFamily="2" charset="2"/>
              <a:buChar char="Ø"/>
            </a:pPr>
            <a:endParaRPr lang="en-US" sz="2400" dirty="0"/>
          </a:p>
          <a:p>
            <a:pPr marL="457200" indent="-457200">
              <a:buFont typeface="Wingdings" pitchFamily="2" charset="2"/>
              <a:buChar char="Ø"/>
            </a:pPr>
            <a:r>
              <a:rPr lang="en-US" sz="2400" dirty="0"/>
              <a:t>The draft standards will be put out for public comment</a:t>
            </a:r>
          </a:p>
          <a:p>
            <a:pPr marL="1078992" lvl="1" indent="-457200">
              <a:buFont typeface="Wingdings" pitchFamily="2" charset="2"/>
              <a:buChar char="Ø"/>
            </a:pPr>
            <a:r>
              <a:rPr lang="en-US" sz="2000" dirty="0"/>
              <a:t>Feedback received will be made public</a:t>
            </a:r>
          </a:p>
          <a:p>
            <a:pPr marL="1078992" lvl="1" indent="-457200">
              <a:buFont typeface="Wingdings" pitchFamily="2" charset="2"/>
              <a:buChar char="Ø"/>
            </a:pPr>
            <a:r>
              <a:rPr lang="en-US" sz="2000" dirty="0"/>
              <a:t>NIST will make any necessary revisions and then publish the Standard</a:t>
            </a:r>
          </a:p>
        </p:txBody>
      </p:sp>
      <p:sp>
        <p:nvSpPr>
          <p:cNvPr id="4" name="Title 3">
            <a:extLst>
              <a:ext uri="{FF2B5EF4-FFF2-40B4-BE49-F238E27FC236}">
                <a16:creationId xmlns:a16="http://schemas.microsoft.com/office/drawing/2014/main" id="{B9970EDB-42E5-A74C-9A53-CE75D1A3A977}"/>
              </a:ext>
            </a:extLst>
          </p:cNvPr>
          <p:cNvSpPr>
            <a:spLocks noGrp="1"/>
          </p:cNvSpPr>
          <p:nvPr>
            <p:ph type="title"/>
          </p:nvPr>
        </p:nvSpPr>
        <p:spPr/>
        <p:txBody>
          <a:bodyPr/>
          <a:lstStyle/>
          <a:p>
            <a:r>
              <a:rPr lang="en-US" dirty="0"/>
              <a:t>Standardization</a:t>
            </a:r>
          </a:p>
        </p:txBody>
      </p:sp>
    </p:spTree>
    <p:extLst>
      <p:ext uri="{BB962C8B-B14F-4D97-AF65-F5344CB8AC3E}">
        <p14:creationId xmlns:p14="http://schemas.microsoft.com/office/powerpoint/2010/main" val="445543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An on-ramp for signatures</a:t>
            </a:r>
          </a:p>
        </p:txBody>
      </p:sp>
      <p:sp>
        <p:nvSpPr>
          <p:cNvPr id="2" name="TextBox 1">
            <a:extLst>
              <a:ext uri="{FF2B5EF4-FFF2-40B4-BE49-F238E27FC236}">
                <a16:creationId xmlns:a16="http://schemas.microsoft.com/office/drawing/2014/main" id="{BC5FF63C-F8B4-E444-9975-F12DFE2F325F}"/>
              </a:ext>
            </a:extLst>
          </p:cNvPr>
          <p:cNvSpPr txBox="1"/>
          <p:nvPr/>
        </p:nvSpPr>
        <p:spPr>
          <a:xfrm>
            <a:off x="2428876" y="2857500"/>
            <a:ext cx="184731" cy="300082"/>
          </a:xfrm>
          <a:prstGeom prst="rect">
            <a:avLst/>
          </a:prstGeom>
          <a:noFill/>
        </p:spPr>
        <p:txBody>
          <a:bodyPr wrap="none" rtlCol="0">
            <a:spAutoFit/>
          </a:bodyPr>
          <a:lstStyle/>
          <a:p>
            <a:endParaRPr lang="en-US" sz="1350" dirty="0"/>
          </a:p>
        </p:txBody>
      </p:sp>
      <p:sp>
        <p:nvSpPr>
          <p:cNvPr id="11" name="Content Placeholder 2">
            <a:extLst>
              <a:ext uri="{FF2B5EF4-FFF2-40B4-BE49-F238E27FC236}">
                <a16:creationId xmlns:a16="http://schemas.microsoft.com/office/drawing/2014/main" id="{60632E2A-9ED0-F64B-BD8F-5AFF6AFD5139}"/>
              </a:ext>
            </a:extLst>
          </p:cNvPr>
          <p:cNvSpPr txBox="1">
            <a:spLocks/>
          </p:cNvSpPr>
          <p:nvPr/>
        </p:nvSpPr>
        <p:spPr>
          <a:xfrm>
            <a:off x="127714" y="1524000"/>
            <a:ext cx="7263686" cy="4648200"/>
          </a:xfrm>
          <a:prstGeom prst="rect">
            <a:avLst/>
          </a:prstGeom>
        </p:spPr>
        <p:txBody>
          <a:bodyPr vert="horz" lIns="68580" tIns="34290" rIns="68580" bIns="3429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57175" indent="-257175">
              <a:buFont typeface="Arial" panose="020B0604020202020204" pitchFamily="34" charset="0"/>
              <a:buChar char="•"/>
            </a:pPr>
            <a:r>
              <a:rPr lang="en-US" sz="1800" dirty="0"/>
              <a:t>After the conclusion of the 3</a:t>
            </a:r>
            <a:r>
              <a:rPr lang="en-US" sz="1800" baseline="30000" dirty="0"/>
              <a:t>rd</a:t>
            </a:r>
            <a:r>
              <a:rPr lang="en-US" sz="1800" dirty="0"/>
              <a:t> Round, NIST will issue a new Call for Signatures </a:t>
            </a:r>
          </a:p>
          <a:p>
            <a:pPr marL="557213" lvl="1" indent="-214313">
              <a:buFont typeface="Arial" panose="020B0604020202020204" pitchFamily="34" charset="0"/>
              <a:buChar char="•"/>
            </a:pPr>
            <a:r>
              <a:rPr lang="en-US" sz="1350" dirty="0">
                <a:solidFill>
                  <a:schemeClr val="tx1"/>
                </a:solidFill>
              </a:rPr>
              <a:t>There will be a deadline for submission, likely Jan 2023</a:t>
            </a:r>
          </a:p>
          <a:p>
            <a:pPr marL="557213" lvl="1" indent="-214313">
              <a:buFont typeface="Arial" panose="020B0604020202020204" pitchFamily="34" charset="0"/>
              <a:buChar char="•"/>
            </a:pPr>
            <a:r>
              <a:rPr lang="en-US" sz="1350" dirty="0">
                <a:solidFill>
                  <a:schemeClr val="tx1"/>
                </a:solidFill>
              </a:rPr>
              <a:t>This will be much smaller in scope than main NIST PQC effort</a:t>
            </a:r>
          </a:p>
          <a:p>
            <a:pPr marL="557213" lvl="1" indent="-214313">
              <a:buFont typeface="Arial" panose="020B0604020202020204" pitchFamily="34" charset="0"/>
              <a:buChar char="•"/>
            </a:pPr>
            <a:r>
              <a:rPr lang="en-US" sz="1350" dirty="0">
                <a:solidFill>
                  <a:schemeClr val="tx1"/>
                </a:solidFill>
              </a:rPr>
              <a:t>The main reason for this call is to diversify our signature portfolio</a:t>
            </a:r>
          </a:p>
          <a:p>
            <a:pPr marL="557213" lvl="1" indent="-214313">
              <a:buFont typeface="Arial" panose="020B0604020202020204" pitchFamily="34" charset="0"/>
              <a:buChar char="•"/>
            </a:pPr>
            <a:r>
              <a:rPr lang="en-US" sz="1350" dirty="0">
                <a:solidFill>
                  <a:schemeClr val="tx1"/>
                </a:solidFill>
              </a:rPr>
              <a:t>These signatures will be on a different track than the candidates in the 4</a:t>
            </a:r>
            <a:r>
              <a:rPr lang="en-US" sz="1350" baseline="30000" dirty="0">
                <a:solidFill>
                  <a:schemeClr val="tx1"/>
                </a:solidFill>
              </a:rPr>
              <a:t>th</a:t>
            </a:r>
            <a:r>
              <a:rPr lang="en-US" sz="1350" dirty="0">
                <a:solidFill>
                  <a:schemeClr val="tx1"/>
                </a:solidFill>
              </a:rPr>
              <a:t> round</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950" dirty="0"/>
              <a:t>We are </a:t>
            </a:r>
            <a:r>
              <a:rPr lang="en-US" sz="1950" b="1" dirty="0"/>
              <a:t>most interested </a:t>
            </a:r>
            <a:r>
              <a:rPr lang="en-US" sz="1950" dirty="0"/>
              <a:t>in a general-purpose digital signature scheme which is not based on structured lattices</a:t>
            </a:r>
          </a:p>
          <a:p>
            <a:pPr marL="557213" lvl="1" indent="-214313">
              <a:buFont typeface="Arial" panose="020B0604020202020204" pitchFamily="34" charset="0"/>
              <a:buChar char="•"/>
            </a:pPr>
            <a:r>
              <a:rPr lang="en-US" sz="1350" dirty="0">
                <a:solidFill>
                  <a:schemeClr val="tx1"/>
                </a:solidFill>
              </a:rPr>
              <a:t>We may be interested in other signature schemes targeted for certain applications.  For example, a scheme with very short signatures.</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800" dirty="0"/>
              <a:t>The more mature the scheme, the better.  </a:t>
            </a:r>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r>
              <a:rPr lang="en-US" sz="1800" dirty="0"/>
              <a:t>NIST will decide which (if any) of the received schemes to focus attention on</a:t>
            </a:r>
          </a:p>
          <a:p>
            <a:endParaRPr lang="en-US" sz="2100" dirty="0"/>
          </a:p>
        </p:txBody>
      </p:sp>
      <p:pic>
        <p:nvPicPr>
          <p:cNvPr id="12" name="Picture 2" descr="Merge Sign: What Does it Mean?">
            <a:extLst>
              <a:ext uri="{FF2B5EF4-FFF2-40B4-BE49-F238E27FC236}">
                <a16:creationId xmlns:a16="http://schemas.microsoft.com/office/drawing/2014/main" id="{50905760-E2E3-D240-8093-A03819D67DE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4" r="38877"/>
          <a:stretch/>
        </p:blipFill>
        <p:spPr bwMode="auto">
          <a:xfrm>
            <a:off x="7258050" y="2381777"/>
            <a:ext cx="1872536" cy="230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39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8893B4E-75D0-6F49-9C75-84683CF6C9A7}"/>
              </a:ext>
            </a:extLst>
          </p:cNvPr>
          <p:cNvGrpSpPr/>
          <p:nvPr/>
        </p:nvGrpSpPr>
        <p:grpSpPr>
          <a:xfrm>
            <a:off x="6463726" y="1338839"/>
            <a:ext cx="1768861" cy="1670092"/>
            <a:chOff x="8264171" y="1549495"/>
            <a:chExt cx="3847910" cy="3847910"/>
          </a:xfrm>
        </p:grpSpPr>
        <p:pic>
          <p:nvPicPr>
            <p:cNvPr id="5" name="Picture 2">
              <a:extLst>
                <a:ext uri="{FF2B5EF4-FFF2-40B4-BE49-F238E27FC236}">
                  <a16:creationId xmlns:a16="http://schemas.microsoft.com/office/drawing/2014/main" id="{FB60BA14-D2B5-C94F-8C03-A7FADA63F5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9295260" y="1846194"/>
              <a:ext cx="1905000" cy="1587500"/>
            </a:xfrm>
            <a:prstGeom prst="rect">
              <a:avLst/>
            </a:prstGeom>
            <a:noFill/>
            <a:ln w="12700" cmpd="sng">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Solved: Solve The Following Discrete Logarithm Problems. Y... | Chegg.com">
              <a:extLst>
                <a:ext uri="{FF2B5EF4-FFF2-40B4-BE49-F238E27FC236}">
                  <a16:creationId xmlns:a16="http://schemas.microsoft.com/office/drawing/2014/main" id="{C7E6A481-ADF5-D146-827C-21BA61D5FE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4324" y="3568146"/>
              <a:ext cx="2966872" cy="1320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quot;No&quot; Symbol 6">
              <a:extLst>
                <a:ext uri="{FF2B5EF4-FFF2-40B4-BE49-F238E27FC236}">
                  <a16:creationId xmlns:a16="http://schemas.microsoft.com/office/drawing/2014/main" id="{339097C9-8FF6-DA45-8A5F-87DFD85D893C}"/>
                </a:ext>
              </a:extLst>
            </p:cNvPr>
            <p:cNvSpPr/>
            <p:nvPr/>
          </p:nvSpPr>
          <p:spPr>
            <a:xfrm>
              <a:off x="8264171" y="1549495"/>
              <a:ext cx="3847910" cy="3847910"/>
            </a:xfrm>
            <a:prstGeom prst="noSmoking">
              <a:avLst>
                <a:gd name="adj" fmla="val 310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pic>
        <p:nvPicPr>
          <p:cNvPr id="8" name="Picture 7" descr="A screenshot of a video game&#10;&#10;Description automatically generated">
            <a:extLst>
              <a:ext uri="{FF2B5EF4-FFF2-40B4-BE49-F238E27FC236}">
                <a16:creationId xmlns:a16="http://schemas.microsoft.com/office/drawing/2014/main" id="{ADA9F098-026D-1640-B569-1121347E84EB}"/>
              </a:ext>
            </a:extLst>
          </p:cNvPr>
          <p:cNvPicPr>
            <a:picLocks noChangeAspect="1"/>
          </p:cNvPicPr>
          <p:nvPr/>
        </p:nvPicPr>
        <p:blipFill>
          <a:blip r:embed="rId5"/>
          <a:stretch>
            <a:fillRect/>
          </a:stretch>
        </p:blipFill>
        <p:spPr>
          <a:xfrm>
            <a:off x="3415078" y="3429000"/>
            <a:ext cx="6097296" cy="2400453"/>
          </a:xfrm>
          <a:prstGeom prst="rect">
            <a:avLst/>
          </a:prstGeom>
        </p:spPr>
      </p:pic>
      <p:sp>
        <p:nvSpPr>
          <p:cNvPr id="14" name="Text Placeholder 2">
            <a:extLst>
              <a:ext uri="{FF2B5EF4-FFF2-40B4-BE49-F238E27FC236}">
                <a16:creationId xmlns:a16="http://schemas.microsoft.com/office/drawing/2014/main" id="{17529467-FD37-C746-AECE-FBE7546AB19B}"/>
              </a:ext>
            </a:extLst>
          </p:cNvPr>
          <p:cNvSpPr txBox="1">
            <a:spLocks/>
          </p:cNvSpPr>
          <p:nvPr/>
        </p:nvSpPr>
        <p:spPr>
          <a:xfrm>
            <a:off x="531168" y="1467614"/>
            <a:ext cx="5181600" cy="513445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15504" indent="-215504">
              <a:buFont typeface="Arial" panose="020B0604020202020204" pitchFamily="34" charset="0"/>
              <a:buChar char="•"/>
            </a:pPr>
            <a:r>
              <a:rPr lang="en-US" sz="2000" dirty="0"/>
              <a:t>NIST public-key crypto standards</a:t>
            </a:r>
          </a:p>
          <a:p>
            <a:pPr marL="431006" lvl="1" indent="-215504">
              <a:buFont typeface="Arial" panose="020B0604020202020204" pitchFamily="34" charset="0"/>
              <a:buChar char="•"/>
            </a:pPr>
            <a:r>
              <a:rPr lang="en-US" sz="1600" b="1" dirty="0">
                <a:solidFill>
                  <a:schemeClr val="accent1"/>
                </a:solidFill>
              </a:rPr>
              <a:t>SP 800-56A</a:t>
            </a:r>
            <a:r>
              <a:rPr lang="en-US" sz="1600" dirty="0">
                <a:solidFill>
                  <a:schemeClr val="tx1">
                    <a:lumMod val="65000"/>
                    <a:lumOff val="35000"/>
                  </a:schemeClr>
                </a:solidFill>
              </a:rPr>
              <a:t>: Diffie-Hellman, ECDH</a:t>
            </a:r>
          </a:p>
          <a:p>
            <a:pPr marL="431006" lvl="1" indent="-215504">
              <a:buFont typeface="Arial" panose="020B0604020202020204" pitchFamily="34" charset="0"/>
              <a:buChar char="•"/>
            </a:pPr>
            <a:r>
              <a:rPr lang="en-US" sz="1600" b="1" dirty="0">
                <a:solidFill>
                  <a:schemeClr val="accent1"/>
                </a:solidFill>
              </a:rPr>
              <a:t>SP 800-56B</a:t>
            </a:r>
            <a:r>
              <a:rPr lang="en-US" sz="1600" i="1" dirty="0">
                <a:solidFill>
                  <a:schemeClr val="tx1">
                    <a:lumMod val="65000"/>
                    <a:lumOff val="35000"/>
                  </a:schemeClr>
                </a:solidFill>
              </a:rPr>
              <a:t>:  </a:t>
            </a:r>
            <a:r>
              <a:rPr lang="en-US" sz="1600" dirty="0">
                <a:solidFill>
                  <a:schemeClr val="tx1">
                    <a:lumMod val="65000"/>
                    <a:lumOff val="35000"/>
                  </a:schemeClr>
                </a:solidFill>
              </a:rPr>
              <a:t>RSA encryption</a:t>
            </a:r>
            <a:endParaRPr lang="en-US" sz="1600" i="1" dirty="0">
              <a:solidFill>
                <a:schemeClr val="tx1">
                  <a:lumMod val="65000"/>
                  <a:lumOff val="35000"/>
                </a:schemeClr>
              </a:solidFill>
            </a:endParaRPr>
          </a:p>
          <a:p>
            <a:pPr marL="431006" lvl="1" indent="-215504">
              <a:buFont typeface="Arial" panose="020B0604020202020204" pitchFamily="34" charset="0"/>
              <a:buChar char="•"/>
            </a:pPr>
            <a:r>
              <a:rPr lang="en-US" sz="1600" b="1" dirty="0">
                <a:solidFill>
                  <a:schemeClr val="accent1"/>
                </a:solidFill>
              </a:rPr>
              <a:t>FIPS 186</a:t>
            </a:r>
            <a:r>
              <a:rPr lang="en-US" sz="1600" dirty="0">
                <a:solidFill>
                  <a:schemeClr val="tx1">
                    <a:lumMod val="65000"/>
                    <a:lumOff val="35000"/>
                  </a:schemeClr>
                </a:solidFill>
              </a:rPr>
              <a:t>: RSA, DSA, and ECDSA signatures</a:t>
            </a:r>
            <a:endParaRPr lang="en-US" sz="1600" i="1" dirty="0">
              <a:solidFill>
                <a:schemeClr val="tx1">
                  <a:lumMod val="65000"/>
                  <a:lumOff val="35000"/>
                </a:schemeClr>
              </a:solidFill>
            </a:endParaRPr>
          </a:p>
          <a:p>
            <a:pPr marL="0" indent="0">
              <a:buNone/>
            </a:pPr>
            <a:r>
              <a:rPr lang="en-US" sz="2000" dirty="0"/>
              <a:t>  all vulnerable to attacks</a:t>
            </a:r>
          </a:p>
          <a:p>
            <a:pPr marL="0" indent="0">
              <a:buNone/>
            </a:pPr>
            <a:r>
              <a:rPr lang="en-US" sz="2000" dirty="0"/>
              <a:t>  from a (large-scale) </a:t>
            </a:r>
          </a:p>
          <a:p>
            <a:pPr marL="0" indent="0">
              <a:buNone/>
            </a:pPr>
            <a:r>
              <a:rPr lang="en-US" sz="2000" dirty="0"/>
              <a:t>  quantum computer</a:t>
            </a:r>
          </a:p>
          <a:p>
            <a:pPr marL="177404" indent="-177404">
              <a:buFont typeface="Arial" panose="020B0604020202020204" pitchFamily="34" charset="0"/>
              <a:buChar char="•"/>
            </a:pPr>
            <a:endParaRPr lang="en-US" sz="1800" dirty="0"/>
          </a:p>
          <a:p>
            <a:pPr marL="0" indent="0">
              <a:buNone/>
            </a:pPr>
            <a:endParaRPr lang="en-US" sz="1800" dirty="0"/>
          </a:p>
          <a:p>
            <a:pPr marL="0" indent="0">
              <a:buNone/>
            </a:pPr>
            <a:endParaRPr lang="en-US" sz="2000" dirty="0"/>
          </a:p>
          <a:p>
            <a:pPr marL="0" indent="0">
              <a:buNone/>
            </a:pPr>
            <a:endParaRPr lang="en-US" sz="2000" dirty="0"/>
          </a:p>
          <a:p>
            <a:pPr marL="0" indent="0">
              <a:buNone/>
            </a:pPr>
            <a:endParaRPr lang="en-US" sz="2000" dirty="0"/>
          </a:p>
          <a:p>
            <a:pPr marL="177404" indent="-177404">
              <a:buFont typeface="Arial" panose="020B0604020202020204" pitchFamily="34" charset="0"/>
              <a:buChar char="•"/>
            </a:pPr>
            <a:endParaRPr lang="en-US" sz="2000" dirty="0"/>
          </a:p>
          <a:p>
            <a:pPr marL="342900" indent="-342900"/>
            <a:r>
              <a:rPr lang="en-US" sz="2000" dirty="0"/>
              <a:t>Symmetric-key crypto (AES, SHA) would also be affected, but less dramatically</a:t>
            </a:r>
          </a:p>
          <a:p>
            <a:pPr marL="685800" lvl="1" indent="-342900">
              <a:buFont typeface="Arial" panose="020B0604020202020204" pitchFamily="34" charset="0"/>
              <a:buChar char="•"/>
            </a:pPr>
            <a:endParaRPr lang="en-US" sz="1200" i="1" dirty="0"/>
          </a:p>
          <a:p>
            <a:pPr marL="342900" indent="-342900">
              <a:buFont typeface="Arial" panose="020B0604020202020204" pitchFamily="34" charset="0"/>
              <a:buChar char="•"/>
            </a:pPr>
            <a:endParaRPr lang="en-US" sz="1800" i="1" dirty="0"/>
          </a:p>
        </p:txBody>
      </p:sp>
      <p:sp>
        <p:nvSpPr>
          <p:cNvPr id="9" name="Title 8">
            <a:extLst>
              <a:ext uri="{FF2B5EF4-FFF2-40B4-BE49-F238E27FC236}">
                <a16:creationId xmlns:a16="http://schemas.microsoft.com/office/drawing/2014/main" id="{C52A5AD3-5A2E-7843-ADCB-349CA9F84E7B}"/>
              </a:ext>
            </a:extLst>
          </p:cNvPr>
          <p:cNvSpPr>
            <a:spLocks noGrp="1"/>
          </p:cNvSpPr>
          <p:nvPr>
            <p:ph type="title"/>
          </p:nvPr>
        </p:nvSpPr>
        <p:spPr/>
        <p:txBody>
          <a:bodyPr/>
          <a:lstStyle/>
          <a:p>
            <a:r>
              <a:rPr lang="en-US" dirty="0"/>
              <a:t>The Quantum Threat</a:t>
            </a:r>
          </a:p>
        </p:txBody>
      </p:sp>
    </p:spTree>
    <p:extLst>
      <p:ext uri="{BB962C8B-B14F-4D97-AF65-F5344CB8AC3E}">
        <p14:creationId xmlns:p14="http://schemas.microsoft.com/office/powerpoint/2010/main" val="4085074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5D407-F254-EF4F-8D56-F1062DA7CAD8}"/>
              </a:ext>
            </a:extLst>
          </p:cNvPr>
          <p:cNvSpPr>
            <a:spLocks noGrp="1"/>
          </p:cNvSpPr>
          <p:nvPr>
            <p:ph sz="half" idx="2"/>
          </p:nvPr>
        </p:nvSpPr>
        <p:spPr>
          <a:xfrm>
            <a:off x="152400" y="1600200"/>
            <a:ext cx="9144000" cy="3897872"/>
          </a:xfrm>
        </p:spPr>
        <p:txBody>
          <a:bodyPr>
            <a:normAutofit fontScale="85000" lnSpcReduction="10000"/>
          </a:bodyPr>
          <a:lstStyle/>
          <a:p>
            <a:pPr marL="342900" indent="-342900">
              <a:buFont typeface="Arial" panose="020B0604020202020204" pitchFamily="34" charset="0"/>
              <a:buChar char="•"/>
            </a:pPr>
            <a:r>
              <a:rPr lang="en-US" dirty="0"/>
              <a:t>Many important topics studied:</a:t>
            </a:r>
          </a:p>
          <a:p>
            <a:pPr marL="685800" lvl="1" indent="-342900">
              <a:lnSpc>
                <a:spcPct val="150000"/>
              </a:lnSpc>
              <a:buFont typeface="Arial" panose="020B0604020202020204" pitchFamily="34" charset="0"/>
              <a:buChar char="•"/>
            </a:pPr>
            <a:r>
              <a:rPr lang="en-US" sz="1400" dirty="0"/>
              <a:t>Security proofs in both the ROM and QROM</a:t>
            </a:r>
          </a:p>
          <a:p>
            <a:pPr marL="685800" lvl="1" indent="-342900">
              <a:lnSpc>
                <a:spcPct val="150000"/>
              </a:lnSpc>
              <a:buFont typeface="Arial" panose="020B0604020202020204" pitchFamily="34" charset="0"/>
              <a:buChar char="•"/>
            </a:pPr>
            <a:r>
              <a:rPr lang="en-US" sz="1400" dirty="0"/>
              <a:t>Does the specific ring/module/field choice matter for security?</a:t>
            </a:r>
          </a:p>
          <a:p>
            <a:pPr marL="1028700" lvl="2" indent="-342900">
              <a:lnSpc>
                <a:spcPct val="150000"/>
              </a:lnSpc>
              <a:buFont typeface="Arial" panose="020B0604020202020204" pitchFamily="34" charset="0"/>
              <a:buChar char="•"/>
            </a:pPr>
            <a:r>
              <a:rPr lang="en-US" sz="1400" dirty="0"/>
              <a:t>Or choice of noise distribution?  </a:t>
            </a:r>
          </a:p>
          <a:p>
            <a:pPr marL="1028700" lvl="2" indent="-342900">
              <a:lnSpc>
                <a:spcPct val="150000"/>
              </a:lnSpc>
              <a:buFont typeface="Arial" panose="020B0604020202020204" pitchFamily="34" charset="0"/>
              <a:buChar char="•"/>
            </a:pPr>
            <a:r>
              <a:rPr lang="en-US" sz="1400" dirty="0"/>
              <a:t>Does “product” or “quotient” style LWE matter? </a:t>
            </a:r>
          </a:p>
          <a:p>
            <a:pPr marL="685800" lvl="1" indent="-342900">
              <a:lnSpc>
                <a:spcPct val="150000"/>
              </a:lnSpc>
              <a:buFont typeface="Arial" panose="020B0604020202020204" pitchFamily="34" charset="0"/>
              <a:buChar char="•"/>
            </a:pPr>
            <a:r>
              <a:rPr lang="en-US" sz="1400" dirty="0"/>
              <a:t>Finer-grained metrics for security of lattice-based crypto  (</a:t>
            </a:r>
            <a:r>
              <a:rPr lang="en-US" sz="1400" dirty="0" err="1"/>
              <a:t>coreSVP</a:t>
            </a:r>
            <a:r>
              <a:rPr lang="en-US" sz="1400" dirty="0"/>
              <a:t> vs. real-world security)</a:t>
            </a:r>
          </a:p>
          <a:p>
            <a:pPr marL="923544" lvl="2" indent="-342900">
              <a:lnSpc>
                <a:spcPct val="150000"/>
              </a:lnSpc>
              <a:buFont typeface="Arial" panose="020B0604020202020204" pitchFamily="34" charset="0"/>
              <a:buChar char="•"/>
            </a:pPr>
            <a:r>
              <a:rPr lang="en-US" sz="1400" dirty="0"/>
              <a:t>More generally, what cost models should we be using to measure attacks?  </a:t>
            </a:r>
          </a:p>
          <a:p>
            <a:pPr marL="685800" lvl="1" indent="-342900">
              <a:lnSpc>
                <a:spcPct val="150000"/>
              </a:lnSpc>
              <a:buFont typeface="Arial" panose="020B0604020202020204" pitchFamily="34" charset="0"/>
              <a:buChar char="•"/>
            </a:pPr>
            <a:r>
              <a:rPr lang="en-US" sz="1400" dirty="0"/>
              <a:t>Are there any important attack avenues that have gone unnoticed?</a:t>
            </a:r>
          </a:p>
          <a:p>
            <a:pPr marL="685800" lvl="1" indent="-342900">
              <a:lnSpc>
                <a:spcPct val="150000"/>
              </a:lnSpc>
              <a:buFont typeface="Arial" panose="020B0604020202020204" pitchFamily="34" charset="0"/>
              <a:buChar char="•"/>
            </a:pPr>
            <a:r>
              <a:rPr lang="en-US" sz="1400" dirty="0"/>
              <a:t>Side-channel attacks/resistant implementations</a:t>
            </a:r>
          </a:p>
          <a:p>
            <a:pPr marL="685800" lvl="1" indent="-342900">
              <a:lnSpc>
                <a:spcPct val="150000"/>
              </a:lnSpc>
              <a:buFont typeface="Arial" panose="020B0604020202020204" pitchFamily="34" charset="0"/>
              <a:buChar char="•"/>
            </a:pPr>
            <a:r>
              <a:rPr lang="en-US" sz="1400" dirty="0"/>
              <a:t>More hardware implementations</a:t>
            </a:r>
          </a:p>
          <a:p>
            <a:pPr marL="685800" lvl="1" indent="-342900">
              <a:lnSpc>
                <a:spcPct val="150000"/>
              </a:lnSpc>
              <a:buFont typeface="Arial" panose="020B0604020202020204" pitchFamily="34" charset="0"/>
              <a:buChar char="•"/>
            </a:pPr>
            <a:r>
              <a:rPr lang="en-US" sz="1400" dirty="0"/>
              <a:t>Ease of implementations – decryption failures, floating point arithmetic, noise sampling, etc.</a:t>
            </a:r>
          </a:p>
          <a:p>
            <a:pPr marL="685800" lvl="1" indent="-342900">
              <a:lnSpc>
                <a:spcPct val="150000"/>
              </a:lnSpc>
              <a:buFont typeface="Arial" panose="020B0604020202020204" pitchFamily="34" charset="0"/>
              <a:buChar char="•"/>
            </a:pPr>
            <a:r>
              <a:rPr lang="en-US" sz="1400" dirty="0"/>
              <a:t>Algebraic cryptanalysis of </a:t>
            </a:r>
            <a:r>
              <a:rPr lang="en-US" sz="1400" dirty="0" err="1"/>
              <a:t>cyclotomics</a:t>
            </a:r>
            <a:r>
              <a:rPr lang="en-US" sz="1400" dirty="0"/>
              <a:t> for lattices</a:t>
            </a:r>
          </a:p>
          <a:p>
            <a:endParaRPr lang="en-US" dirty="0"/>
          </a:p>
        </p:txBody>
      </p:sp>
      <p:sp>
        <p:nvSpPr>
          <p:cNvPr id="2" name="Title 1">
            <a:extLst>
              <a:ext uri="{FF2B5EF4-FFF2-40B4-BE49-F238E27FC236}">
                <a16:creationId xmlns:a16="http://schemas.microsoft.com/office/drawing/2014/main" id="{A8CD53E6-A1F7-624E-8CF0-6B6EAB83EDC1}"/>
              </a:ext>
            </a:extLst>
          </p:cNvPr>
          <p:cNvSpPr>
            <a:spLocks noGrp="1"/>
          </p:cNvSpPr>
          <p:nvPr>
            <p:ph type="title"/>
          </p:nvPr>
        </p:nvSpPr>
        <p:spPr/>
        <p:txBody>
          <a:bodyPr>
            <a:normAutofit/>
          </a:bodyPr>
          <a:lstStyle/>
          <a:p>
            <a:r>
              <a:rPr lang="en-US" dirty="0"/>
              <a:t>Research Challenges</a:t>
            </a:r>
          </a:p>
        </p:txBody>
      </p:sp>
    </p:spTree>
    <p:extLst>
      <p:ext uri="{BB962C8B-B14F-4D97-AF65-F5344CB8AC3E}">
        <p14:creationId xmlns:p14="http://schemas.microsoft.com/office/powerpoint/2010/main" val="2628615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1988BA-97F5-7B4D-901C-22EDDBFA4AEB}"/>
              </a:ext>
            </a:extLst>
          </p:cNvPr>
          <p:cNvSpPr>
            <a:spLocks noGrp="1"/>
          </p:cNvSpPr>
          <p:nvPr>
            <p:ph type="title"/>
          </p:nvPr>
        </p:nvSpPr>
        <p:spPr/>
        <p:txBody>
          <a:bodyPr>
            <a:normAutofit/>
          </a:bodyPr>
          <a:lstStyle/>
          <a:p>
            <a:r>
              <a:rPr lang="en-US" sz="2700" dirty="0"/>
              <a:t>Stateful Hash Based Signatures for Early Adoption</a:t>
            </a:r>
          </a:p>
        </p:txBody>
      </p:sp>
      <p:pic>
        <p:nvPicPr>
          <p:cNvPr id="10" name="Picture 9">
            <a:extLst>
              <a:ext uri="{FF2B5EF4-FFF2-40B4-BE49-F238E27FC236}">
                <a16:creationId xmlns:a16="http://schemas.microsoft.com/office/drawing/2014/main" id="{C4952E70-2C46-4247-A453-474EF361A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38" y="1524000"/>
            <a:ext cx="8531524" cy="3505200"/>
          </a:xfrm>
          <a:prstGeom prst="rect">
            <a:avLst/>
          </a:prstGeom>
        </p:spPr>
      </p:pic>
    </p:spTree>
    <p:extLst>
      <p:ext uri="{BB962C8B-B14F-4D97-AF65-F5344CB8AC3E}">
        <p14:creationId xmlns:p14="http://schemas.microsoft.com/office/powerpoint/2010/main" val="566111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02E20-8BB3-8049-830A-8D3B0FCF2568}"/>
              </a:ext>
            </a:extLst>
          </p:cNvPr>
          <p:cNvSpPr>
            <a:spLocks noGrp="1"/>
          </p:cNvSpPr>
          <p:nvPr>
            <p:ph type="title"/>
          </p:nvPr>
        </p:nvSpPr>
        <p:spPr/>
        <p:txBody>
          <a:bodyPr>
            <a:normAutofit/>
          </a:bodyPr>
          <a:lstStyle/>
          <a:p>
            <a:r>
              <a:rPr lang="en-US" sz="2700" dirty="0"/>
              <a:t>Hybrid mode – An approach for migration</a:t>
            </a:r>
          </a:p>
        </p:txBody>
      </p:sp>
      <p:grpSp>
        <p:nvGrpSpPr>
          <p:cNvPr id="2" name="Group 1">
            <a:extLst>
              <a:ext uri="{FF2B5EF4-FFF2-40B4-BE49-F238E27FC236}">
                <a16:creationId xmlns:a16="http://schemas.microsoft.com/office/drawing/2014/main" id="{1D97B182-71BA-AC46-BB7E-F27C194760CF}"/>
              </a:ext>
            </a:extLst>
          </p:cNvPr>
          <p:cNvGrpSpPr/>
          <p:nvPr/>
        </p:nvGrpSpPr>
        <p:grpSpPr>
          <a:xfrm>
            <a:off x="5106302" y="1839466"/>
            <a:ext cx="3607352" cy="3495849"/>
            <a:chOff x="6629400" y="1955800"/>
            <a:chExt cx="5059682" cy="4903287"/>
          </a:xfrm>
        </p:grpSpPr>
        <p:sp>
          <p:nvSpPr>
            <p:cNvPr id="5" name="TextBox 4">
              <a:extLst>
                <a:ext uri="{FF2B5EF4-FFF2-40B4-BE49-F238E27FC236}">
                  <a16:creationId xmlns:a16="http://schemas.microsoft.com/office/drawing/2014/main" id="{05C7D299-A2FC-7F47-B724-C291C188FD35}"/>
                </a:ext>
              </a:extLst>
            </p:cNvPr>
            <p:cNvSpPr txBox="1"/>
            <p:nvPr/>
          </p:nvSpPr>
          <p:spPr>
            <a:xfrm>
              <a:off x="6629400" y="1955800"/>
              <a:ext cx="685800" cy="420896"/>
            </a:xfrm>
            <a:prstGeom prst="rect">
              <a:avLst/>
            </a:prstGeom>
            <a:noFill/>
            <a:ln>
              <a:solidFill>
                <a:srgbClr val="7030A0"/>
              </a:solidFill>
            </a:ln>
          </p:spPr>
          <p:txBody>
            <a:bodyPr wrap="square" rtlCol="0">
              <a:spAutoFit/>
            </a:bodyPr>
            <a:lstStyle/>
            <a:p>
              <a:pPr algn="ctr"/>
              <a:r>
                <a:rPr lang="en-US" sz="1350" dirty="0"/>
                <a:t>A </a:t>
              </a:r>
            </a:p>
          </p:txBody>
        </p:sp>
        <p:sp>
          <p:nvSpPr>
            <p:cNvPr id="6" name="TextBox 5">
              <a:extLst>
                <a:ext uri="{FF2B5EF4-FFF2-40B4-BE49-F238E27FC236}">
                  <a16:creationId xmlns:a16="http://schemas.microsoft.com/office/drawing/2014/main" id="{A8931B0F-AD93-1049-BB5E-3CC25F2C3C2A}"/>
                </a:ext>
              </a:extLst>
            </p:cNvPr>
            <p:cNvSpPr txBox="1"/>
            <p:nvPr/>
          </p:nvSpPr>
          <p:spPr>
            <a:xfrm>
              <a:off x="10134600" y="1955800"/>
              <a:ext cx="685800" cy="420896"/>
            </a:xfrm>
            <a:prstGeom prst="rect">
              <a:avLst/>
            </a:prstGeom>
            <a:noFill/>
            <a:ln>
              <a:solidFill>
                <a:srgbClr val="7030A0"/>
              </a:solidFill>
            </a:ln>
          </p:spPr>
          <p:txBody>
            <a:bodyPr wrap="square" rtlCol="0">
              <a:spAutoFit/>
            </a:bodyPr>
            <a:lstStyle/>
            <a:p>
              <a:pPr algn="ctr"/>
              <a:r>
                <a:rPr lang="en-US" sz="1350" dirty="0"/>
                <a:t>B </a:t>
              </a:r>
            </a:p>
          </p:txBody>
        </p:sp>
        <p:cxnSp>
          <p:nvCxnSpPr>
            <p:cNvPr id="7" name="Straight Connector 6">
              <a:extLst>
                <a:ext uri="{FF2B5EF4-FFF2-40B4-BE49-F238E27FC236}">
                  <a16:creationId xmlns:a16="http://schemas.microsoft.com/office/drawing/2014/main" id="{980FE661-D6E2-0E40-B938-C453FBD8C1D5}"/>
                </a:ext>
              </a:extLst>
            </p:cNvPr>
            <p:cNvCxnSpPr>
              <a:cxnSpLocks/>
              <a:stCxn id="5" idx="2"/>
            </p:cNvCxnSpPr>
            <p:nvPr/>
          </p:nvCxnSpPr>
          <p:spPr>
            <a:xfrm>
              <a:off x="6972300" y="2376696"/>
              <a:ext cx="19636" cy="3409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98249-90A1-5C4F-A101-ED3EE59A89FC}"/>
                </a:ext>
              </a:extLst>
            </p:cNvPr>
            <p:cNvCxnSpPr>
              <a:cxnSpLocks/>
              <a:stCxn id="6" idx="2"/>
            </p:cNvCxnSpPr>
            <p:nvPr/>
          </p:nvCxnSpPr>
          <p:spPr>
            <a:xfrm>
              <a:off x="10477500" y="2376696"/>
              <a:ext cx="0" cy="3389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E87F267-0D3D-E54F-8AD4-326F3E54505B}"/>
                </a:ext>
              </a:extLst>
            </p:cNvPr>
            <p:cNvCxnSpPr/>
            <p:nvPr/>
          </p:nvCxnSpPr>
          <p:spPr>
            <a:xfrm>
              <a:off x="6972300" y="3022600"/>
              <a:ext cx="35052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054E26A-4F91-AA45-917C-3084917811F3}"/>
                </a:ext>
              </a:extLst>
            </p:cNvPr>
            <p:cNvCxnSpPr/>
            <p:nvPr/>
          </p:nvCxnSpPr>
          <p:spPr>
            <a:xfrm flipH="1">
              <a:off x="6972300" y="3251200"/>
              <a:ext cx="35052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ECA8D1-4C52-3249-8334-25C50AC842C7}"/>
                </a:ext>
              </a:extLst>
            </p:cNvPr>
            <p:cNvCxnSpPr/>
            <p:nvPr/>
          </p:nvCxnSpPr>
          <p:spPr>
            <a:xfrm>
              <a:off x="6972300" y="3784600"/>
              <a:ext cx="35052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2C1A4BC-504E-E447-A717-5B2AD55380E8}"/>
                </a:ext>
              </a:extLst>
            </p:cNvPr>
            <p:cNvCxnSpPr/>
            <p:nvPr/>
          </p:nvCxnSpPr>
          <p:spPr>
            <a:xfrm flipH="1">
              <a:off x="6972300" y="4013200"/>
              <a:ext cx="35052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795348F-33FD-0941-8767-9F74C76BD8CA}"/>
                </a:ext>
              </a:extLst>
            </p:cNvPr>
            <p:cNvCxnSpPr/>
            <p:nvPr/>
          </p:nvCxnSpPr>
          <p:spPr>
            <a:xfrm>
              <a:off x="6972299" y="4622800"/>
              <a:ext cx="35052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827E3C0-4094-C541-B07A-F91BD16A93DB}"/>
                </a:ext>
              </a:extLst>
            </p:cNvPr>
            <p:cNvCxnSpPr/>
            <p:nvPr/>
          </p:nvCxnSpPr>
          <p:spPr>
            <a:xfrm flipH="1">
              <a:off x="6991936" y="4851400"/>
              <a:ext cx="348556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C55B16B-565B-044C-9082-A05664324034}"/>
                </a:ext>
              </a:extLst>
            </p:cNvPr>
            <p:cNvCxnSpPr/>
            <p:nvPr/>
          </p:nvCxnSpPr>
          <p:spPr>
            <a:xfrm>
              <a:off x="6991935" y="5308600"/>
              <a:ext cx="3485564"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E020682-B4B7-C74C-81CF-83D291604AEB}"/>
                </a:ext>
              </a:extLst>
            </p:cNvPr>
            <p:cNvCxnSpPr/>
            <p:nvPr/>
          </p:nvCxnSpPr>
          <p:spPr>
            <a:xfrm flipH="1">
              <a:off x="6991935" y="5585326"/>
              <a:ext cx="3485564"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17" name="Right Brace 16">
              <a:extLst>
                <a:ext uri="{FF2B5EF4-FFF2-40B4-BE49-F238E27FC236}">
                  <a16:creationId xmlns:a16="http://schemas.microsoft.com/office/drawing/2014/main" id="{7F71C309-4856-504F-B4BB-B9E18FD649EE}"/>
                </a:ext>
              </a:extLst>
            </p:cNvPr>
            <p:cNvSpPr/>
            <p:nvPr/>
          </p:nvSpPr>
          <p:spPr>
            <a:xfrm>
              <a:off x="10591801" y="2870200"/>
              <a:ext cx="45719" cy="5334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8" name="Right Brace 17">
              <a:extLst>
                <a:ext uri="{FF2B5EF4-FFF2-40B4-BE49-F238E27FC236}">
                  <a16:creationId xmlns:a16="http://schemas.microsoft.com/office/drawing/2014/main" id="{F82F12D2-BCF2-F54C-8AC1-E9BA44B56726}"/>
                </a:ext>
              </a:extLst>
            </p:cNvPr>
            <p:cNvSpPr/>
            <p:nvPr/>
          </p:nvSpPr>
          <p:spPr>
            <a:xfrm>
              <a:off x="10591801" y="3632201"/>
              <a:ext cx="45719" cy="60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9" name="Right Brace 18">
              <a:extLst>
                <a:ext uri="{FF2B5EF4-FFF2-40B4-BE49-F238E27FC236}">
                  <a16:creationId xmlns:a16="http://schemas.microsoft.com/office/drawing/2014/main" id="{F47D7110-0CD4-DF49-A162-5225EF1BB0DB}"/>
                </a:ext>
              </a:extLst>
            </p:cNvPr>
            <p:cNvSpPr/>
            <p:nvPr/>
          </p:nvSpPr>
          <p:spPr>
            <a:xfrm>
              <a:off x="10591801" y="4470400"/>
              <a:ext cx="45719" cy="5334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0" name="Right Brace 19">
              <a:extLst>
                <a:ext uri="{FF2B5EF4-FFF2-40B4-BE49-F238E27FC236}">
                  <a16:creationId xmlns:a16="http://schemas.microsoft.com/office/drawing/2014/main" id="{571781C9-4D3A-DE4B-8C85-CD71589FC8F1}"/>
                </a:ext>
              </a:extLst>
            </p:cNvPr>
            <p:cNvSpPr/>
            <p:nvPr/>
          </p:nvSpPr>
          <p:spPr>
            <a:xfrm>
              <a:off x="10591801" y="5156200"/>
              <a:ext cx="45719"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1" name="TextBox 20">
              <a:extLst>
                <a:ext uri="{FF2B5EF4-FFF2-40B4-BE49-F238E27FC236}">
                  <a16:creationId xmlns:a16="http://schemas.microsoft.com/office/drawing/2014/main" id="{76E39F30-5650-774B-9018-4C42B2CFB436}"/>
                </a:ext>
              </a:extLst>
            </p:cNvPr>
            <p:cNvSpPr txBox="1"/>
            <p:nvPr/>
          </p:nvSpPr>
          <p:spPr>
            <a:xfrm>
              <a:off x="10820401" y="3022600"/>
              <a:ext cx="868681" cy="712285"/>
            </a:xfrm>
            <a:prstGeom prst="rect">
              <a:avLst/>
            </a:prstGeom>
            <a:noFill/>
          </p:spPr>
          <p:txBody>
            <a:bodyPr wrap="square" rtlCol="0">
              <a:spAutoFit/>
            </a:bodyPr>
            <a:lstStyle/>
            <a:p>
              <a:r>
                <a:rPr lang="en-US" sz="1350" dirty="0">
                  <a:solidFill>
                    <a:srgbClr val="C00000"/>
                  </a:solidFill>
                </a:rPr>
                <a:t>ECDH</a:t>
              </a:r>
            </a:p>
          </p:txBody>
        </p:sp>
        <p:sp>
          <p:nvSpPr>
            <p:cNvPr id="22" name="TextBox 21">
              <a:extLst>
                <a:ext uri="{FF2B5EF4-FFF2-40B4-BE49-F238E27FC236}">
                  <a16:creationId xmlns:a16="http://schemas.microsoft.com/office/drawing/2014/main" id="{CCCAF34B-52DA-C648-84BF-3A534EF93ED1}"/>
                </a:ext>
              </a:extLst>
            </p:cNvPr>
            <p:cNvSpPr txBox="1"/>
            <p:nvPr/>
          </p:nvSpPr>
          <p:spPr>
            <a:xfrm>
              <a:off x="10820401" y="4514516"/>
              <a:ext cx="868681" cy="712285"/>
            </a:xfrm>
            <a:prstGeom prst="rect">
              <a:avLst/>
            </a:prstGeom>
            <a:noFill/>
          </p:spPr>
          <p:txBody>
            <a:bodyPr wrap="square" rtlCol="0">
              <a:spAutoFit/>
            </a:bodyPr>
            <a:lstStyle/>
            <a:p>
              <a:r>
                <a:rPr lang="en-US" sz="1350" dirty="0">
                  <a:solidFill>
                    <a:srgbClr val="C00000"/>
                  </a:solidFill>
                </a:rPr>
                <a:t>ECDH</a:t>
              </a:r>
            </a:p>
          </p:txBody>
        </p:sp>
        <p:sp>
          <p:nvSpPr>
            <p:cNvPr id="23" name="TextBox 22">
              <a:extLst>
                <a:ext uri="{FF2B5EF4-FFF2-40B4-BE49-F238E27FC236}">
                  <a16:creationId xmlns:a16="http://schemas.microsoft.com/office/drawing/2014/main" id="{F2189B8F-B620-D043-B5B5-852B038607F3}"/>
                </a:ext>
              </a:extLst>
            </p:cNvPr>
            <p:cNvSpPr txBox="1"/>
            <p:nvPr/>
          </p:nvSpPr>
          <p:spPr>
            <a:xfrm>
              <a:off x="10780712" y="3742199"/>
              <a:ext cx="868681" cy="420896"/>
            </a:xfrm>
            <a:prstGeom prst="rect">
              <a:avLst/>
            </a:prstGeom>
            <a:noFill/>
          </p:spPr>
          <p:txBody>
            <a:bodyPr wrap="square" rtlCol="0">
              <a:spAutoFit/>
            </a:bodyPr>
            <a:lstStyle/>
            <a:p>
              <a:r>
                <a:rPr lang="en-US" sz="1350" dirty="0">
                  <a:solidFill>
                    <a:srgbClr val="006600"/>
                  </a:solidFill>
                </a:rPr>
                <a:t>PQC</a:t>
              </a:r>
            </a:p>
          </p:txBody>
        </p:sp>
        <p:sp>
          <p:nvSpPr>
            <p:cNvPr id="24" name="TextBox 23">
              <a:extLst>
                <a:ext uri="{FF2B5EF4-FFF2-40B4-BE49-F238E27FC236}">
                  <a16:creationId xmlns:a16="http://schemas.microsoft.com/office/drawing/2014/main" id="{D339EAFD-D729-D74C-91A6-B2D78137388E}"/>
                </a:ext>
              </a:extLst>
            </p:cNvPr>
            <p:cNvSpPr txBox="1"/>
            <p:nvPr/>
          </p:nvSpPr>
          <p:spPr>
            <a:xfrm>
              <a:off x="10801342" y="5244068"/>
              <a:ext cx="868681" cy="420896"/>
            </a:xfrm>
            <a:prstGeom prst="rect">
              <a:avLst/>
            </a:prstGeom>
            <a:noFill/>
          </p:spPr>
          <p:txBody>
            <a:bodyPr wrap="square" rtlCol="0">
              <a:spAutoFit/>
            </a:bodyPr>
            <a:lstStyle/>
            <a:p>
              <a:r>
                <a:rPr lang="en-US" sz="1350" dirty="0">
                  <a:solidFill>
                    <a:srgbClr val="006600"/>
                  </a:solidFill>
                </a:rPr>
                <a:t>PQC</a:t>
              </a:r>
            </a:p>
          </p:txBody>
        </p:sp>
        <p:grpSp>
          <p:nvGrpSpPr>
            <p:cNvPr id="25" name="Group 24">
              <a:extLst>
                <a:ext uri="{FF2B5EF4-FFF2-40B4-BE49-F238E27FC236}">
                  <a16:creationId xmlns:a16="http://schemas.microsoft.com/office/drawing/2014/main" id="{115F6D75-E896-C642-938C-0F28C0FB19EF}"/>
                </a:ext>
              </a:extLst>
            </p:cNvPr>
            <p:cNvGrpSpPr/>
            <p:nvPr/>
          </p:nvGrpSpPr>
          <p:grpSpPr>
            <a:xfrm>
              <a:off x="6972300" y="6146800"/>
              <a:ext cx="2628900" cy="712287"/>
              <a:chOff x="6970712" y="5715000"/>
              <a:chExt cx="2628900" cy="712287"/>
            </a:xfrm>
          </p:grpSpPr>
          <p:sp>
            <p:nvSpPr>
              <p:cNvPr id="26" name="TextBox 25">
                <a:extLst>
                  <a:ext uri="{FF2B5EF4-FFF2-40B4-BE49-F238E27FC236}">
                    <a16:creationId xmlns:a16="http://schemas.microsoft.com/office/drawing/2014/main" id="{0FBC1DFF-093D-6648-B3D8-E50183DCEDF2}"/>
                  </a:ext>
                </a:extLst>
              </p:cNvPr>
              <p:cNvSpPr txBox="1"/>
              <p:nvPr/>
            </p:nvSpPr>
            <p:spPr>
              <a:xfrm>
                <a:off x="6970712" y="5715000"/>
                <a:ext cx="753823" cy="712287"/>
              </a:xfrm>
              <a:prstGeom prst="rect">
                <a:avLst/>
              </a:prstGeom>
              <a:noFill/>
            </p:spPr>
            <p:txBody>
              <a:bodyPr wrap="square" rtlCol="0">
                <a:spAutoFit/>
              </a:bodyPr>
              <a:lstStyle/>
              <a:p>
                <a:r>
                  <a:rPr lang="en-US" sz="1350" dirty="0">
                    <a:solidFill>
                      <a:srgbClr val="C00000"/>
                    </a:solidFill>
                  </a:rPr>
                  <a:t>ECDH</a:t>
                </a:r>
              </a:p>
            </p:txBody>
          </p:sp>
          <p:sp>
            <p:nvSpPr>
              <p:cNvPr id="27" name="Arrow: Right 39">
                <a:extLst>
                  <a:ext uri="{FF2B5EF4-FFF2-40B4-BE49-F238E27FC236}">
                    <a16:creationId xmlns:a16="http://schemas.microsoft.com/office/drawing/2014/main" id="{2C553D68-9111-AE47-A0F0-A68142DDAF20}"/>
                  </a:ext>
                </a:extLst>
              </p:cNvPr>
              <p:cNvSpPr/>
              <p:nvPr/>
            </p:nvSpPr>
            <p:spPr>
              <a:xfrm>
                <a:off x="7779555" y="5791202"/>
                <a:ext cx="914400" cy="2169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00000"/>
                  </a:solidFill>
                </a:endParaRPr>
              </a:p>
            </p:txBody>
          </p:sp>
          <p:sp>
            <p:nvSpPr>
              <p:cNvPr id="28" name="TextBox 27">
                <a:extLst>
                  <a:ext uri="{FF2B5EF4-FFF2-40B4-BE49-F238E27FC236}">
                    <a16:creationId xmlns:a16="http://schemas.microsoft.com/office/drawing/2014/main" id="{46CBA5BB-D57A-DC4A-B6FC-1E685911A9A3}"/>
                  </a:ext>
                </a:extLst>
              </p:cNvPr>
              <p:cNvSpPr txBox="1"/>
              <p:nvPr/>
            </p:nvSpPr>
            <p:spPr>
              <a:xfrm>
                <a:off x="8837612" y="5727396"/>
                <a:ext cx="762000" cy="420896"/>
              </a:xfrm>
              <a:prstGeom prst="rect">
                <a:avLst/>
              </a:prstGeom>
              <a:noFill/>
            </p:spPr>
            <p:txBody>
              <a:bodyPr wrap="square" rtlCol="0">
                <a:spAutoFit/>
              </a:bodyPr>
              <a:lstStyle/>
              <a:p>
                <a:r>
                  <a:rPr lang="en-US" sz="1350" dirty="0">
                    <a:solidFill>
                      <a:srgbClr val="C00000"/>
                    </a:solidFill>
                  </a:rPr>
                  <a:t>Z</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28C6268-D8FB-474C-97DC-53C4A2116221}"/>
                    </a:ext>
                  </a:extLst>
                </p:cNvPr>
                <p:cNvSpPr txBox="1"/>
                <p:nvPr/>
              </p:nvSpPr>
              <p:spPr>
                <a:xfrm>
                  <a:off x="9601200" y="6343862"/>
                  <a:ext cx="1600197" cy="420896"/>
                </a:xfrm>
                <a:prstGeom prst="rect">
                  <a:avLst/>
                </a:prstGeom>
                <a:noFill/>
              </p:spPr>
              <p:txBody>
                <a:bodyPr wrap="square" rtlCol="0">
                  <a:spAutoFit/>
                </a:bodyPr>
                <a:lstStyle/>
                <a:p>
                  <a:r>
                    <a:rPr lang="en-US" sz="1350" dirty="0"/>
                    <a:t>KDF(</a:t>
                  </a:r>
                  <a14:m>
                    <m:oMath xmlns:m="http://schemas.openxmlformats.org/officeDocument/2006/math">
                      <m:r>
                        <a:rPr lang="en-US" sz="1350" i="1">
                          <a:solidFill>
                            <a:srgbClr val="C00000"/>
                          </a:solidFill>
                          <a:latin typeface="Cambria Math" panose="02040503050406030204" pitchFamily="18" charset="0"/>
                        </a:rPr>
                        <m:t>𝑍</m:t>
                      </m:r>
                      <m:r>
                        <a:rPr lang="en-US" sz="1350" i="1">
                          <a:latin typeface="Cambria Math" panose="02040503050406030204" pitchFamily="18" charset="0"/>
                        </a:rPr>
                        <m:t>||</m:t>
                      </m:r>
                      <m:r>
                        <a:rPr lang="en-US" sz="1350" i="1">
                          <a:solidFill>
                            <a:srgbClr val="006600"/>
                          </a:solidFill>
                          <a:latin typeface="Cambria Math" panose="02040503050406030204" pitchFamily="18" charset="0"/>
                        </a:rPr>
                        <m:t>𝑇</m:t>
                      </m:r>
                    </m:oMath>
                  </a14:m>
                  <a:r>
                    <a:rPr lang="en-US" sz="1350" dirty="0"/>
                    <a:t>)</a:t>
                  </a:r>
                </a:p>
              </p:txBody>
            </p:sp>
          </mc:Choice>
          <mc:Fallback xmlns="">
            <p:sp>
              <p:nvSpPr>
                <p:cNvPr id="29" name="TextBox 28">
                  <a:extLst>
                    <a:ext uri="{FF2B5EF4-FFF2-40B4-BE49-F238E27FC236}">
                      <a16:creationId xmlns:a16="http://schemas.microsoft.com/office/drawing/2014/main" id="{528C6268-D8FB-474C-97DC-53C4A2116221}"/>
                    </a:ext>
                  </a:extLst>
                </p:cNvPr>
                <p:cNvSpPr txBox="1">
                  <a:spLocks noRot="1" noChangeAspect="1" noMove="1" noResize="1" noEditPoints="1" noAdjustHandles="1" noChangeArrowheads="1" noChangeShapeType="1" noTextEdit="1"/>
                </p:cNvSpPr>
                <p:nvPr/>
              </p:nvSpPr>
              <p:spPr>
                <a:xfrm>
                  <a:off x="9601200" y="6343862"/>
                  <a:ext cx="1600197" cy="420896"/>
                </a:xfrm>
                <a:prstGeom prst="rect">
                  <a:avLst/>
                </a:prstGeom>
                <a:blipFill>
                  <a:blip r:embed="rId3"/>
                  <a:stretch>
                    <a:fillRect l="-1099" t="-4167" b="-25000"/>
                  </a:stretch>
                </a:blipFill>
              </p:spPr>
              <p:txBody>
                <a:bodyPr/>
                <a:lstStyle/>
                <a:p>
                  <a:r>
                    <a:rPr lang="en-US">
                      <a:noFill/>
                    </a:rPr>
                    <a:t> </a:t>
                  </a:r>
                </a:p>
              </p:txBody>
            </p:sp>
          </mc:Fallback>
        </mc:AlternateContent>
      </p:grpSp>
      <p:sp>
        <p:nvSpPr>
          <p:cNvPr id="55" name="Content Placeholder 1">
            <a:extLst>
              <a:ext uri="{FF2B5EF4-FFF2-40B4-BE49-F238E27FC236}">
                <a16:creationId xmlns:a16="http://schemas.microsoft.com/office/drawing/2014/main" id="{E1CF8EDC-D4E8-F748-98E8-74F1B9D4FFAE}"/>
              </a:ext>
            </a:extLst>
          </p:cNvPr>
          <p:cNvSpPr txBox="1">
            <a:spLocks/>
          </p:cNvSpPr>
          <p:nvPr/>
        </p:nvSpPr>
        <p:spPr>
          <a:xfrm>
            <a:off x="331011" y="1839466"/>
            <a:ext cx="4428054" cy="3739901"/>
          </a:xfrm>
          <a:prstGeom prst="rect">
            <a:avLst/>
          </a:prstGeom>
        </p:spPr>
        <p:txBody>
          <a:bodyPr vert="horz" lIns="68580" tIns="34290" rIns="68580" bIns="3429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100" dirty="0"/>
              <a:t>NIST SP800-56C Rev. 2 </a:t>
            </a:r>
            <a:r>
              <a:rPr lang="en-US" sz="2100" i="1" dirty="0"/>
              <a:t>Recommendation for Key-Derivation Methods in Key-Establishment Schemes </a:t>
            </a:r>
            <a:r>
              <a:rPr lang="en-US" sz="2100" dirty="0"/>
              <a:t>August 2020</a:t>
            </a:r>
          </a:p>
          <a:p>
            <a:pPr lvl="1"/>
            <a:r>
              <a:rPr lang="en-US" sz="1500" dirty="0">
                <a:solidFill>
                  <a:schemeClr val="accent1"/>
                </a:solidFill>
              </a:rPr>
              <a:t>“In addition to the currently approved techniques for the generation of the shared secret </a:t>
            </a:r>
            <a:r>
              <a:rPr lang="en-US" sz="1500" i="1" dirty="0">
                <a:solidFill>
                  <a:schemeClr val="accent1"/>
                </a:solidFill>
              </a:rPr>
              <a:t>Z</a:t>
            </a:r>
            <a:r>
              <a:rPr lang="en-US" sz="1500" dirty="0">
                <a:solidFill>
                  <a:schemeClr val="accent1"/>
                </a:solidFill>
              </a:rPr>
              <a:t> … this Recommendation permits the use of a “hybrid” shared secret of the form Z′ = </a:t>
            </a:r>
            <a:r>
              <a:rPr lang="en-US" sz="1500" i="1" dirty="0">
                <a:solidFill>
                  <a:schemeClr val="accent1"/>
                </a:solidFill>
              </a:rPr>
              <a:t>Z</a:t>
            </a:r>
            <a:r>
              <a:rPr lang="en-US" sz="1500" dirty="0">
                <a:solidFill>
                  <a:schemeClr val="accent1"/>
                </a:solidFill>
              </a:rPr>
              <a:t> || </a:t>
            </a:r>
            <a:r>
              <a:rPr lang="en-US" sz="1500" i="1" dirty="0">
                <a:solidFill>
                  <a:schemeClr val="accent1"/>
                </a:solidFill>
              </a:rPr>
              <a:t>T</a:t>
            </a:r>
            <a:r>
              <a:rPr lang="en-US" sz="1500" dirty="0">
                <a:solidFill>
                  <a:schemeClr val="accent1"/>
                </a:solidFill>
              </a:rPr>
              <a:t>, a concatenation consisting of a “standard” shared secret </a:t>
            </a:r>
            <a:r>
              <a:rPr lang="en-US" sz="1500" i="1" dirty="0">
                <a:solidFill>
                  <a:schemeClr val="accent1"/>
                </a:solidFill>
              </a:rPr>
              <a:t>Z</a:t>
            </a:r>
            <a:r>
              <a:rPr lang="en-US" sz="1500" dirty="0">
                <a:solidFill>
                  <a:schemeClr val="accent1"/>
                </a:solidFill>
              </a:rPr>
              <a:t> that was generated during the execution of a key-establishment scheme (as currently specified in [SP 800-56A] or [SP 800-56B]) followed by an auxiliary shared secret </a:t>
            </a:r>
            <a:r>
              <a:rPr lang="en-US" sz="1500" i="1" dirty="0">
                <a:solidFill>
                  <a:schemeClr val="accent1"/>
                </a:solidFill>
              </a:rPr>
              <a:t>T</a:t>
            </a:r>
            <a:r>
              <a:rPr lang="en-US" sz="1500" dirty="0">
                <a:solidFill>
                  <a:schemeClr val="accent1"/>
                </a:solidFill>
              </a:rPr>
              <a:t> that has been generated using some other method”</a:t>
            </a:r>
          </a:p>
        </p:txBody>
      </p:sp>
      <p:sp>
        <p:nvSpPr>
          <p:cNvPr id="3" name="TextBox 2">
            <a:extLst>
              <a:ext uri="{FF2B5EF4-FFF2-40B4-BE49-F238E27FC236}">
                <a16:creationId xmlns:a16="http://schemas.microsoft.com/office/drawing/2014/main" id="{D7A2976B-8982-C345-9C7A-AC858C4F3513}"/>
              </a:ext>
            </a:extLst>
          </p:cNvPr>
          <p:cNvSpPr txBox="1"/>
          <p:nvPr/>
        </p:nvSpPr>
        <p:spPr>
          <a:xfrm>
            <a:off x="4601647" y="5372101"/>
            <a:ext cx="4414055" cy="715581"/>
          </a:xfrm>
          <a:prstGeom prst="rect">
            <a:avLst/>
          </a:prstGeom>
          <a:noFill/>
        </p:spPr>
        <p:txBody>
          <a:bodyPr wrap="square" rtlCol="0">
            <a:spAutoFit/>
          </a:bodyPr>
          <a:lstStyle/>
          <a:p>
            <a:r>
              <a:rPr lang="en-US" sz="1350" dirty="0"/>
              <a:t>The above  is just an illustration.  The actual combination of two schemes will depend on the protocol specifications.</a:t>
            </a:r>
          </a:p>
        </p:txBody>
      </p:sp>
    </p:spTree>
    <p:extLst>
      <p:ext uri="{BB962C8B-B14F-4D97-AF65-F5344CB8AC3E}">
        <p14:creationId xmlns:p14="http://schemas.microsoft.com/office/powerpoint/2010/main" val="1991939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A36285-9139-8F48-9B91-AB9922B584B2}"/>
              </a:ext>
            </a:extLst>
          </p:cNvPr>
          <p:cNvSpPr>
            <a:spLocks noGrp="1"/>
          </p:cNvSpPr>
          <p:nvPr>
            <p:ph type="title"/>
          </p:nvPr>
        </p:nvSpPr>
        <p:spPr/>
        <p:txBody>
          <a:bodyPr/>
          <a:lstStyle/>
          <a:p>
            <a:r>
              <a:rPr lang="en-US" dirty="0"/>
              <a:t>Crypto transitions</a:t>
            </a:r>
          </a:p>
        </p:txBody>
      </p:sp>
      <p:pic>
        <p:nvPicPr>
          <p:cNvPr id="3" name="Picture 2">
            <a:extLst>
              <a:ext uri="{FF2B5EF4-FFF2-40B4-BE49-F238E27FC236}">
                <a16:creationId xmlns:a16="http://schemas.microsoft.com/office/drawing/2014/main" id="{D1779ACE-1B0F-E540-9800-E404187A1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32" y="1676400"/>
            <a:ext cx="8238336" cy="3505200"/>
          </a:xfrm>
          <a:prstGeom prst="rect">
            <a:avLst/>
          </a:prstGeom>
        </p:spPr>
      </p:pic>
    </p:spTree>
    <p:extLst>
      <p:ext uri="{BB962C8B-B14F-4D97-AF65-F5344CB8AC3E}">
        <p14:creationId xmlns:p14="http://schemas.microsoft.com/office/powerpoint/2010/main" val="233898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Getting ready for PQC</a:t>
            </a:r>
          </a:p>
        </p:txBody>
      </p:sp>
      <p:pic>
        <p:nvPicPr>
          <p:cNvPr id="1028" name="Picture 4" descr="National Cybersecurity Center of Excellence (NCCoE) – Accelerating the  Deployment and Use of Security Technologies | IBM Center for The Business  of Government">
            <a:extLst>
              <a:ext uri="{FF2B5EF4-FFF2-40B4-BE49-F238E27FC236}">
                <a16:creationId xmlns:a16="http://schemas.microsoft.com/office/drawing/2014/main" id="{72E57052-D642-D74F-9831-0A8F01919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820256"/>
            <a:ext cx="19050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al of the United States Department of Homeland Security - Wikipedia">
            <a:extLst>
              <a:ext uri="{FF2B5EF4-FFF2-40B4-BE49-F238E27FC236}">
                <a16:creationId xmlns:a16="http://schemas.microsoft.com/office/drawing/2014/main" id="{09DFDC89-6B92-3C4E-913F-A86313C9B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25" y="4305665"/>
            <a:ext cx="1495676" cy="14956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3056FE1-CB81-864E-9226-9B50B79B5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5963" y="1676400"/>
            <a:ext cx="6941711" cy="3843944"/>
          </a:xfrm>
          <a:prstGeom prst="rect">
            <a:avLst/>
          </a:prstGeom>
        </p:spPr>
      </p:pic>
    </p:spTree>
    <p:extLst>
      <p:ext uri="{BB962C8B-B14F-4D97-AF65-F5344CB8AC3E}">
        <p14:creationId xmlns:p14="http://schemas.microsoft.com/office/powerpoint/2010/main" val="1982244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6CDE0-A546-410C-94EB-1E12435B774E}"/>
              </a:ext>
            </a:extLst>
          </p:cNvPr>
          <p:cNvSpPr>
            <a:spLocks noGrp="1"/>
          </p:cNvSpPr>
          <p:nvPr>
            <p:ph sz="half" idx="2"/>
          </p:nvPr>
        </p:nvSpPr>
        <p:spPr>
          <a:xfrm>
            <a:off x="337447" y="1668051"/>
            <a:ext cx="8469105" cy="4123149"/>
          </a:xfrm>
        </p:spPr>
        <p:txBody>
          <a:bodyPr>
            <a:normAutofit fontScale="77500" lnSpcReduction="20000"/>
          </a:bodyPr>
          <a:lstStyle/>
          <a:p>
            <a:pPr marL="342900" indent="-342900">
              <a:buFont typeface="Arial" panose="020B0604020202020204" pitchFamily="34" charset="0"/>
              <a:buChar char="•"/>
            </a:pPr>
            <a:r>
              <a:rPr lang="en-US" dirty="0"/>
              <a:t>We are aware that many standards organizations and expert groups are working on PQC</a:t>
            </a:r>
          </a:p>
          <a:p>
            <a:pPr lvl="1"/>
            <a:r>
              <a:rPr lang="en-US" dirty="0">
                <a:solidFill>
                  <a:schemeClr val="accent1"/>
                </a:solidFill>
              </a:rPr>
              <a:t>IEEE P1363.3 </a:t>
            </a:r>
            <a:r>
              <a:rPr lang="en-US" dirty="0"/>
              <a:t>has standardized some lattice-based schemes</a:t>
            </a:r>
          </a:p>
          <a:p>
            <a:pPr lvl="1"/>
            <a:r>
              <a:rPr lang="en-US" dirty="0">
                <a:solidFill>
                  <a:schemeClr val="accent1"/>
                </a:solidFill>
              </a:rPr>
              <a:t>IETF</a:t>
            </a:r>
            <a:r>
              <a:rPr lang="en-US" dirty="0"/>
              <a:t> has standardized stateful hash-based signatures LMS/XMSS</a:t>
            </a:r>
          </a:p>
          <a:p>
            <a:pPr lvl="1"/>
            <a:r>
              <a:rPr lang="en-US" dirty="0">
                <a:solidFill>
                  <a:schemeClr val="accent1"/>
                </a:solidFill>
              </a:rPr>
              <a:t>ETSI</a:t>
            </a:r>
            <a:r>
              <a:rPr lang="en-US" dirty="0"/>
              <a:t> has released quantum-safe cryptography reports</a:t>
            </a:r>
          </a:p>
          <a:p>
            <a:pPr lvl="1"/>
            <a:r>
              <a:rPr lang="en-US" dirty="0"/>
              <a:t>EU expert groups </a:t>
            </a:r>
            <a:r>
              <a:rPr lang="en-US" dirty="0">
                <a:solidFill>
                  <a:schemeClr val="accent1"/>
                </a:solidFill>
              </a:rPr>
              <a:t>PQCRYPTO</a:t>
            </a:r>
            <a:r>
              <a:rPr lang="en-US" dirty="0"/>
              <a:t> and </a:t>
            </a:r>
            <a:r>
              <a:rPr lang="en-US" dirty="0" err="1">
                <a:solidFill>
                  <a:schemeClr val="accent1"/>
                </a:solidFill>
              </a:rPr>
              <a:t>SAFEcrypto</a:t>
            </a:r>
            <a:r>
              <a:rPr lang="en-US" dirty="0"/>
              <a:t> made recommendations and released reports</a:t>
            </a:r>
          </a:p>
          <a:p>
            <a:pPr lvl="1"/>
            <a:r>
              <a:rPr lang="en-US" dirty="0">
                <a:solidFill>
                  <a:schemeClr val="accent1"/>
                </a:solidFill>
              </a:rPr>
              <a:t>ISO/IEC JTC 1 SC27</a:t>
            </a:r>
            <a:r>
              <a:rPr lang="en-US" dirty="0"/>
              <a:t> had a study period for quantum-resistant cryptography and released a standing document (SD)</a:t>
            </a:r>
          </a:p>
          <a:p>
            <a:endParaRPr lang="en-US" dirty="0"/>
          </a:p>
          <a:p>
            <a:pPr marL="342900" indent="-342900">
              <a:buFont typeface="Arial" panose="020B0604020202020204" pitchFamily="34" charset="0"/>
              <a:buChar char="•"/>
            </a:pPr>
            <a:r>
              <a:rPr lang="en-US" dirty="0"/>
              <a:t>NIST is interacting and collaborating with these organizations and groups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Some countries have begun standardization activities</a:t>
            </a:r>
          </a:p>
          <a:p>
            <a:endParaRPr lang="en-US" dirty="0"/>
          </a:p>
        </p:txBody>
      </p:sp>
      <p:sp>
        <p:nvSpPr>
          <p:cNvPr id="2" name="Title 1">
            <a:extLst>
              <a:ext uri="{FF2B5EF4-FFF2-40B4-BE49-F238E27FC236}">
                <a16:creationId xmlns:a16="http://schemas.microsoft.com/office/drawing/2014/main" id="{85AA3CB3-F533-4BDC-B0DE-E4037AB43E5A}"/>
              </a:ext>
            </a:extLst>
          </p:cNvPr>
          <p:cNvSpPr>
            <a:spLocks noGrp="1"/>
          </p:cNvSpPr>
          <p:nvPr>
            <p:ph type="title"/>
          </p:nvPr>
        </p:nvSpPr>
        <p:spPr/>
        <p:txBody>
          <a:bodyPr/>
          <a:lstStyle/>
          <a:p>
            <a:r>
              <a:rPr lang="en-US" dirty="0"/>
              <a:t>Other Standards Organizations</a:t>
            </a:r>
          </a:p>
        </p:txBody>
      </p:sp>
    </p:spTree>
    <p:extLst>
      <p:ext uri="{BB962C8B-B14F-4D97-AF65-F5344CB8AC3E}">
        <p14:creationId xmlns:p14="http://schemas.microsoft.com/office/powerpoint/2010/main" val="1040442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3724073" y="2514600"/>
            <a:ext cx="5267527" cy="2839064"/>
          </a:xfrm>
        </p:spPr>
        <p:txBody>
          <a:bodyPr vert="horz" lIns="68580" tIns="34290" rIns="68580" bIns="34290" rtlCol="0">
            <a:normAutofit fontScale="85000" lnSpcReduction="20000"/>
          </a:bodyPr>
          <a:lstStyle/>
          <a:p>
            <a:pPr marL="351235" indent="-171450">
              <a:buFont typeface="Arial" panose="020B0604020202020204" pitchFamily="34" charset="0"/>
              <a:buChar char="•"/>
            </a:pPr>
            <a:r>
              <a:rPr lang="en-US" dirty="0"/>
              <a:t>The Beginning of the End is here!</a:t>
            </a:r>
          </a:p>
          <a:p>
            <a:pPr marL="351235" indent="-171450">
              <a:buFont typeface="Arial" panose="020B0604020202020204" pitchFamily="34" charset="0"/>
              <a:buChar char="•"/>
            </a:pPr>
            <a:endParaRPr lang="en-US" dirty="0"/>
          </a:p>
          <a:p>
            <a:pPr marL="351235" indent="-171450">
              <a:buFont typeface="Arial" panose="020B0604020202020204" pitchFamily="34" charset="0"/>
              <a:buChar char="•"/>
            </a:pPr>
            <a:endParaRPr lang="en-US" dirty="0"/>
          </a:p>
          <a:p>
            <a:pPr marL="351235" indent="-171450">
              <a:buFont typeface="Arial" panose="020B0604020202020204" pitchFamily="34" charset="0"/>
              <a:buChar char="•"/>
            </a:pPr>
            <a:r>
              <a:rPr lang="en-US" dirty="0"/>
              <a:t>NIST is grateful for everybody’s efforts</a:t>
            </a:r>
          </a:p>
          <a:p>
            <a:pPr marL="179785"/>
            <a:endParaRPr lang="en-US" sz="1500" dirty="0"/>
          </a:p>
          <a:p>
            <a:pPr marL="351235" indent="-171450">
              <a:buFont typeface="Arial" panose="020B0604020202020204" pitchFamily="34" charset="0"/>
              <a:buChar char="•"/>
            </a:pPr>
            <a:endParaRPr lang="en-US" sz="1500" dirty="0"/>
          </a:p>
          <a:p>
            <a:pPr marL="351235" indent="-171450">
              <a:buFont typeface="Arial" panose="020B0604020202020204" pitchFamily="34" charset="0"/>
              <a:buChar char="•"/>
            </a:pPr>
            <a:r>
              <a:rPr lang="en-US" dirty="0"/>
              <a:t>Check out </a:t>
            </a:r>
            <a:r>
              <a:rPr lang="en-US" dirty="0">
                <a:hlinkClick r:id="rId3"/>
              </a:rPr>
              <a:t>www.nist.gov/pqcrypto</a:t>
            </a:r>
            <a:endParaRPr lang="en-US" dirty="0"/>
          </a:p>
          <a:p>
            <a:pPr marL="694135" lvl="1" indent="-171450">
              <a:buFont typeface="Arial" panose="020B0604020202020204" pitchFamily="34" charset="0"/>
              <a:buChar char="•"/>
            </a:pPr>
            <a:r>
              <a:rPr lang="en-US" sz="1950" dirty="0">
                <a:solidFill>
                  <a:schemeClr val="bg2">
                    <a:lumMod val="25000"/>
                  </a:schemeClr>
                </a:solidFill>
              </a:rPr>
              <a:t>Sign up for the </a:t>
            </a:r>
            <a:r>
              <a:rPr lang="en-US" sz="1950" dirty="0" err="1">
                <a:solidFill>
                  <a:schemeClr val="bg2">
                    <a:lumMod val="25000"/>
                  </a:schemeClr>
                </a:solidFill>
              </a:rPr>
              <a:t>pqc</a:t>
            </a:r>
            <a:r>
              <a:rPr lang="en-US" sz="1950" dirty="0">
                <a:solidFill>
                  <a:schemeClr val="bg2">
                    <a:lumMod val="25000"/>
                  </a:schemeClr>
                </a:solidFill>
              </a:rPr>
              <a:t>-forum for announcements &amp; discussion</a:t>
            </a:r>
          </a:p>
          <a:p>
            <a:pPr marL="694135" lvl="1" indent="-171450">
              <a:buFont typeface="Arial" panose="020B0604020202020204" pitchFamily="34" charset="0"/>
              <a:buChar char="•"/>
            </a:pPr>
            <a:r>
              <a:rPr lang="en-US" sz="1950" dirty="0">
                <a:solidFill>
                  <a:schemeClr val="bg2">
                    <a:lumMod val="25000"/>
                  </a:schemeClr>
                </a:solidFill>
              </a:rPr>
              <a:t>send e-mail to </a:t>
            </a:r>
            <a:r>
              <a:rPr lang="en-US" sz="1950" dirty="0">
                <a:solidFill>
                  <a:schemeClr val="bg2">
                    <a:lumMod val="25000"/>
                  </a:schemeClr>
                </a:solidFill>
                <a:hlinkClick r:id="rId4">
                  <a:extLst>
                    <a:ext uri="{A12FA001-AC4F-418D-AE19-62706E023703}">
                      <ahyp:hlinkClr xmlns:ahyp="http://schemas.microsoft.com/office/drawing/2018/hyperlinkcolor" val="tx"/>
                    </a:ext>
                  </a:extLst>
                </a:hlinkClick>
              </a:rPr>
              <a:t>pqc-comments@nist.gov</a:t>
            </a:r>
            <a:r>
              <a:rPr lang="en-US" sz="1950" dirty="0">
                <a:solidFill>
                  <a:schemeClr val="bg2">
                    <a:lumMod val="25000"/>
                  </a:schemeClr>
                </a:solidFill>
              </a:rPr>
              <a:t> </a:t>
            </a:r>
          </a:p>
          <a:p>
            <a:pPr marL="342900" indent="-171450">
              <a:buFont typeface="Arial" panose="020B0604020202020204" pitchFamily="34" charset="0"/>
              <a:buChar char="•"/>
            </a:pPr>
            <a:endParaRPr lang="en-US" sz="1500" dirty="0"/>
          </a:p>
          <a:p>
            <a:pPr marL="1028700" lvl="2" indent="-171450">
              <a:buFont typeface="Arial" panose="020B0604020202020204" pitchFamily="34" charset="0"/>
              <a:buChar char="•"/>
            </a:pPr>
            <a:endParaRPr lang="en-US" sz="1500" dirty="0">
              <a:solidFill>
                <a:schemeClr val="tx1"/>
              </a:solidFill>
            </a:endParaRPr>
          </a:p>
          <a:p>
            <a:pPr marL="685800" lvl="1" indent="-171450">
              <a:buFont typeface="Arial" panose="020B0604020202020204" pitchFamily="34" charset="0"/>
              <a:buChar char="•"/>
            </a:pPr>
            <a:endParaRPr lang="en-US" dirty="0">
              <a:solidFill>
                <a:schemeClr val="tx1"/>
              </a:solidFill>
            </a:endParaRP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a:xfrm>
            <a:off x="3724073" y="1329201"/>
            <a:ext cx="4939868" cy="964620"/>
          </a:xfrm>
        </p:spPr>
        <p:txBody>
          <a:bodyPr vert="horz" lIns="68580" tIns="34290" rIns="68580" bIns="34290" rtlCol="0" anchor="b">
            <a:normAutofit/>
            <a:scene3d>
              <a:camera prst="orthographicFront"/>
              <a:lightRig rig="soft" dir="t"/>
            </a:scene3d>
            <a:sp3d prstMaterial="softEdge">
              <a:bevelT w="25400" h="25400"/>
            </a:sp3d>
          </a:bodyPr>
          <a:lstStyle/>
          <a:p>
            <a:r>
              <a:rPr lang="en-US">
                <a:solidFill>
                  <a:schemeClr val="tx1"/>
                </a:solidFill>
                <a:latin typeface="+mj-lt"/>
                <a:cs typeface="+mj-cs"/>
              </a:rPr>
              <a:t>Conclusion</a:t>
            </a:r>
          </a:p>
        </p:txBody>
      </p:sp>
      <p:pic>
        <p:nvPicPr>
          <p:cNvPr id="2050" name="Picture 2" descr="Light at the End of the Road Photograph by Sandra J's">
            <a:extLst>
              <a:ext uri="{FF2B5EF4-FFF2-40B4-BE49-F238E27FC236}">
                <a16:creationId xmlns:a16="http://schemas.microsoft.com/office/drawing/2014/main" id="{175DC882-2951-E14E-BCFC-19716D26DF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601" r="21704"/>
          <a:stretch/>
        </p:blipFill>
        <p:spPr bwMode="auto">
          <a:xfrm>
            <a:off x="16" y="1104907"/>
            <a:ext cx="3476678" cy="514349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79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404946" y="1348685"/>
            <a:ext cx="8557790" cy="3752141"/>
          </a:xfrm>
        </p:spPr>
        <p:txBody>
          <a:bodyPr/>
          <a:lstStyle/>
          <a:p>
            <a:pPr marL="342900" indent="-342900">
              <a:buFont typeface="Arial" panose="020B0604020202020204" pitchFamily="34" charset="0"/>
              <a:buChar char="•"/>
            </a:pPr>
            <a:r>
              <a:rPr lang="en-US" sz="1950" dirty="0"/>
              <a:t>Perform a quantum risk assessment within your organization</a:t>
            </a:r>
          </a:p>
          <a:p>
            <a:pPr marL="600075" lvl="1" indent="-257175">
              <a:buFont typeface="Arial" panose="020B0604020202020204" pitchFamily="34" charset="0"/>
              <a:buChar char="•"/>
            </a:pPr>
            <a:r>
              <a:rPr lang="en-US" sz="1350" dirty="0">
                <a:solidFill>
                  <a:schemeClr val="bg2">
                    <a:lumMod val="25000"/>
                  </a:schemeClr>
                </a:solidFill>
              </a:rPr>
              <a:t>Identify information assets and their current crypto protection</a:t>
            </a:r>
          </a:p>
          <a:p>
            <a:pPr marL="600075" lvl="1" indent="-257175">
              <a:buFont typeface="Arial" panose="020B0604020202020204" pitchFamily="34" charset="0"/>
              <a:buChar char="•"/>
            </a:pPr>
            <a:r>
              <a:rPr lang="en-US" sz="1350" dirty="0">
                <a:solidFill>
                  <a:schemeClr val="bg2">
                    <a:lumMod val="25000"/>
                  </a:schemeClr>
                </a:solidFill>
              </a:rPr>
              <a:t>Identify what ‘x’, ‘y’, and ‘z’ might be for you – determine your quantum risk</a:t>
            </a:r>
          </a:p>
          <a:p>
            <a:pPr marL="600075" lvl="1" indent="-257175">
              <a:buFont typeface="Arial" panose="020B0604020202020204" pitchFamily="34" charset="0"/>
              <a:buChar char="•"/>
            </a:pPr>
            <a:r>
              <a:rPr lang="en-US" sz="1350" dirty="0">
                <a:solidFill>
                  <a:schemeClr val="bg2">
                    <a:lumMod val="25000"/>
                  </a:schemeClr>
                </a:solidFill>
              </a:rPr>
              <a:t>Prioritize activities required to maintain awareness, and to migrate technology to quantum-safe solutions</a:t>
            </a:r>
          </a:p>
          <a:p>
            <a:pPr marL="342900" indent="-342900">
              <a:buFont typeface="Arial" panose="020B0604020202020204" pitchFamily="34" charset="0"/>
              <a:buChar char="•"/>
            </a:pPr>
            <a:r>
              <a:rPr lang="en-US" sz="1950" dirty="0"/>
              <a:t>Evaluate vendor products with quantum safe features</a:t>
            </a:r>
          </a:p>
          <a:p>
            <a:pPr marL="600075" lvl="1" indent="-257175">
              <a:buFont typeface="Arial" panose="020B0604020202020204" pitchFamily="34" charset="0"/>
              <a:buChar char="•"/>
            </a:pPr>
            <a:r>
              <a:rPr lang="en-US" sz="1350" dirty="0">
                <a:solidFill>
                  <a:schemeClr val="bg2">
                    <a:lumMod val="25000"/>
                  </a:schemeClr>
                </a:solidFill>
              </a:rPr>
              <a:t>Know which products are not quantum safe</a:t>
            </a:r>
          </a:p>
          <a:p>
            <a:pPr marL="600075" lvl="1" indent="-257175">
              <a:buFont typeface="Arial" panose="020B0604020202020204" pitchFamily="34" charset="0"/>
              <a:buChar char="•"/>
            </a:pPr>
            <a:r>
              <a:rPr lang="en-US" sz="1350" dirty="0">
                <a:solidFill>
                  <a:schemeClr val="bg2">
                    <a:lumMod val="25000"/>
                  </a:schemeClr>
                </a:solidFill>
              </a:rPr>
              <a:t>Ask vendors for quantum safe features in procurement templates</a:t>
            </a:r>
          </a:p>
          <a:p>
            <a:pPr marL="342900" indent="-342900">
              <a:buFont typeface="Arial" panose="020B0604020202020204" pitchFamily="34" charset="0"/>
              <a:buChar char="•"/>
            </a:pPr>
            <a:r>
              <a:rPr lang="en-US" sz="1950" dirty="0"/>
              <a:t>Develop an internal knowledge base amongst IT staff</a:t>
            </a:r>
          </a:p>
          <a:p>
            <a:pPr marL="342900" indent="-342900">
              <a:buFont typeface="Arial" panose="020B0604020202020204" pitchFamily="34" charset="0"/>
              <a:buChar char="•"/>
            </a:pPr>
            <a:r>
              <a:rPr lang="en-US" sz="1950" dirty="0"/>
              <a:t>Track developments in quantum computing and quantum safe solutions, and to establish a roadmap to quantum readiness for your organization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1950" dirty="0"/>
              <a:t>Act now – it will be less expensive, less disruptive, and less likely to have mistakes caused by rushing and scrambling</a:t>
            </a:r>
          </a:p>
          <a:p>
            <a:pPr marL="1028700" lvl="2" indent="-342900">
              <a:buFont typeface="Arial" panose="020B0604020202020204" pitchFamily="34" charset="0"/>
              <a:buChar char="•"/>
            </a:pPr>
            <a:endParaRPr lang="en-US" dirty="0">
              <a:solidFill>
                <a:schemeClr val="bg2">
                  <a:lumMod val="25000"/>
                </a:schemeClr>
              </a:solidFill>
            </a:endParaRPr>
          </a:p>
          <a:p>
            <a:pPr marL="685800" lvl="1" indent="-342900">
              <a:buFont typeface="Arial" panose="020B0604020202020204" pitchFamily="34" charset="0"/>
              <a:buChar char="•"/>
            </a:pPr>
            <a:endParaRPr lang="en-US" dirty="0">
              <a:solidFill>
                <a:schemeClr val="bg2">
                  <a:lumMod val="25000"/>
                </a:schemeClr>
              </a:solidFill>
            </a:endParaRP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What can organizations do now?</a:t>
            </a:r>
          </a:p>
        </p:txBody>
      </p:sp>
    </p:spTree>
    <p:extLst>
      <p:ext uri="{BB962C8B-B14F-4D97-AF65-F5344CB8AC3E}">
        <p14:creationId xmlns:p14="http://schemas.microsoft.com/office/powerpoint/2010/main" val="372427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soon do we need to worry?</a:t>
            </a:r>
          </a:p>
        </p:txBody>
      </p:sp>
      <p:pic>
        <p:nvPicPr>
          <p:cNvPr id="2050" name="Picture 2" descr="Clock and Calendar with a Question Mark Line Black Icon. Confusion with  Time and Date. Dementia Symptom. Memory Loss. Sign for Web Stock Vector -  Illustration of line, disease: 185228911">
            <a:extLst>
              <a:ext uri="{FF2B5EF4-FFF2-40B4-BE49-F238E27FC236}">
                <a16:creationId xmlns:a16="http://schemas.microsoft.com/office/drawing/2014/main" id="{F7445198-C661-5F4D-B11A-63D3A7BD850D}"/>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7900" y="1104900"/>
            <a:ext cx="464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soon do we need to worry?</a:t>
            </a:r>
          </a:p>
        </p:txBody>
      </p:sp>
      <p:grpSp>
        <p:nvGrpSpPr>
          <p:cNvPr id="26" name="Group 25">
            <a:extLst>
              <a:ext uri="{FF2B5EF4-FFF2-40B4-BE49-F238E27FC236}">
                <a16:creationId xmlns:a16="http://schemas.microsoft.com/office/drawing/2014/main" id="{A96791F9-B6A4-7A48-ABD8-E47542A523E3}"/>
              </a:ext>
            </a:extLst>
          </p:cNvPr>
          <p:cNvGrpSpPr/>
          <p:nvPr/>
        </p:nvGrpSpPr>
        <p:grpSpPr>
          <a:xfrm>
            <a:off x="838200" y="1676400"/>
            <a:ext cx="8502729" cy="4801366"/>
            <a:chOff x="3124200" y="2895600"/>
            <a:chExt cx="6343650" cy="3582166"/>
          </a:xfrm>
        </p:grpSpPr>
        <p:grpSp>
          <p:nvGrpSpPr>
            <p:cNvPr id="4" name="Group 3"/>
            <p:cNvGrpSpPr/>
            <p:nvPr/>
          </p:nvGrpSpPr>
          <p:grpSpPr>
            <a:xfrm>
              <a:off x="3352800" y="3152828"/>
              <a:ext cx="6115050" cy="2116055"/>
              <a:chOff x="2971800" y="4343400"/>
              <a:chExt cx="6115050" cy="2116055"/>
            </a:xfrm>
          </p:grpSpPr>
          <p:grpSp>
            <p:nvGrpSpPr>
              <p:cNvPr id="5" name="Group 4"/>
              <p:cNvGrpSpPr/>
              <p:nvPr/>
            </p:nvGrpSpPr>
            <p:grpSpPr>
              <a:xfrm>
                <a:off x="2971800" y="4343400"/>
                <a:ext cx="5257800" cy="2116055"/>
                <a:chOff x="2971800" y="4431268"/>
                <a:chExt cx="5257800" cy="2116055"/>
              </a:xfrm>
            </p:grpSpPr>
            <p:grpSp>
              <p:nvGrpSpPr>
                <p:cNvPr id="7" name="Group 6"/>
                <p:cNvGrpSpPr/>
                <p:nvPr/>
              </p:nvGrpSpPr>
              <p:grpSpPr>
                <a:xfrm>
                  <a:off x="3505200" y="4835455"/>
                  <a:ext cx="3505200" cy="1711868"/>
                  <a:chOff x="3505200" y="4648200"/>
                  <a:chExt cx="3505200" cy="1711868"/>
                </a:xfrm>
              </p:grpSpPr>
              <p:grpSp>
                <p:nvGrpSpPr>
                  <p:cNvPr id="9" name="Group 8"/>
                  <p:cNvGrpSpPr/>
                  <p:nvPr/>
                </p:nvGrpSpPr>
                <p:grpSpPr>
                  <a:xfrm>
                    <a:off x="3505200" y="4929389"/>
                    <a:ext cx="3200400" cy="1430679"/>
                    <a:chOff x="3276600" y="4762500"/>
                    <a:chExt cx="3200400" cy="1430679"/>
                  </a:xfrm>
                </p:grpSpPr>
                <p:grpSp>
                  <p:nvGrpSpPr>
                    <p:cNvPr id="11" name="Group 10"/>
                    <p:cNvGrpSpPr/>
                    <p:nvPr/>
                  </p:nvGrpSpPr>
                  <p:grpSpPr>
                    <a:xfrm>
                      <a:off x="3276600" y="4953000"/>
                      <a:ext cx="3200400" cy="1240179"/>
                      <a:chOff x="3276600" y="4953000"/>
                      <a:chExt cx="3200400" cy="1240179"/>
                    </a:xfrm>
                  </p:grpSpPr>
                  <p:grpSp>
                    <p:nvGrpSpPr>
                      <p:cNvPr id="14" name="Group 13"/>
                      <p:cNvGrpSpPr/>
                      <p:nvPr/>
                    </p:nvGrpSpPr>
                    <p:grpSpPr>
                      <a:xfrm>
                        <a:off x="3276600" y="4953000"/>
                        <a:ext cx="3200400" cy="762000"/>
                        <a:chOff x="3276600" y="4648200"/>
                        <a:chExt cx="3200400" cy="762000"/>
                      </a:xfrm>
                    </p:grpSpPr>
                    <p:sp>
                      <p:nvSpPr>
                        <p:cNvPr id="17" name="Rectangle 16"/>
                        <p:cNvSpPr/>
                        <p:nvPr/>
                      </p:nvSpPr>
                      <p:spPr>
                        <a:xfrm>
                          <a:off x="4876800" y="4648200"/>
                          <a:ext cx="1600200" cy="381000"/>
                        </a:xfrm>
                        <a:prstGeom prst="rect">
                          <a:avLst/>
                        </a:prstGeom>
                        <a:solidFill>
                          <a:schemeClr val="bg2">
                            <a:lumMod val="50000"/>
                          </a:schemeClr>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76600" y="4648200"/>
                          <a:ext cx="1600200" cy="381000"/>
                        </a:xfrm>
                        <a:prstGeom prst="rect">
                          <a:avLst/>
                        </a:prstGeom>
                        <a:solidFill>
                          <a:schemeClr val="bg1">
                            <a:lumMod val="65000"/>
                          </a:schemeClr>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276600" y="5029200"/>
                          <a:ext cx="2514600" cy="381000"/>
                        </a:xfrm>
                        <a:prstGeom prst="rect">
                          <a:avLst/>
                        </a:prstGeom>
                        <a:solidFill>
                          <a:srgbClr val="F1925D"/>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57625" y="4648200"/>
                          <a:ext cx="438150" cy="381000"/>
                        </a:xfrm>
                        <a:prstGeom prst="rect">
                          <a:avLst/>
                        </a:prstGeom>
                        <a:noFill/>
                      </p:spPr>
                      <p:txBody>
                        <a:bodyPr wrap="square" rtlCol="0">
                          <a:spAutoFit/>
                        </a:bodyPr>
                        <a:lstStyle/>
                        <a:p>
                          <a:r>
                            <a:rPr lang="en-US" i="1" dirty="0"/>
                            <a:t>y</a:t>
                          </a:r>
                        </a:p>
                      </p:txBody>
                    </p:sp>
                    <p:sp>
                      <p:nvSpPr>
                        <p:cNvPr id="21" name="TextBox 20"/>
                        <p:cNvSpPr txBox="1"/>
                        <p:nvPr/>
                      </p:nvSpPr>
                      <p:spPr>
                        <a:xfrm>
                          <a:off x="5385918" y="4648200"/>
                          <a:ext cx="438150" cy="381000"/>
                        </a:xfrm>
                        <a:prstGeom prst="rect">
                          <a:avLst/>
                        </a:prstGeom>
                        <a:noFill/>
                      </p:spPr>
                      <p:txBody>
                        <a:bodyPr wrap="square" rtlCol="0">
                          <a:spAutoFit/>
                        </a:bodyPr>
                        <a:lstStyle/>
                        <a:p>
                          <a:r>
                            <a:rPr lang="en-US" i="1" dirty="0"/>
                            <a:t>x</a:t>
                          </a:r>
                        </a:p>
                      </p:txBody>
                    </p:sp>
                    <p:sp>
                      <p:nvSpPr>
                        <p:cNvPr id="22" name="TextBox 21"/>
                        <p:cNvSpPr txBox="1"/>
                        <p:nvPr/>
                      </p:nvSpPr>
                      <p:spPr>
                        <a:xfrm>
                          <a:off x="4314825" y="5029200"/>
                          <a:ext cx="438150" cy="381000"/>
                        </a:xfrm>
                        <a:prstGeom prst="rect">
                          <a:avLst/>
                        </a:prstGeom>
                        <a:noFill/>
                      </p:spPr>
                      <p:txBody>
                        <a:bodyPr wrap="square" rtlCol="0">
                          <a:spAutoFit/>
                        </a:bodyPr>
                        <a:lstStyle/>
                        <a:p>
                          <a:r>
                            <a:rPr lang="en-US" i="1" dirty="0"/>
                            <a:t>z</a:t>
                          </a:r>
                        </a:p>
                      </p:txBody>
                    </p:sp>
                  </p:grpSp>
                  <p:cxnSp>
                    <p:nvCxnSpPr>
                      <p:cNvPr id="15" name="Straight Arrow Connector 14"/>
                      <p:cNvCxnSpPr/>
                      <p:nvPr/>
                    </p:nvCxnSpPr>
                    <p:spPr>
                      <a:xfrm>
                        <a:off x="3276600" y="5867400"/>
                        <a:ext cx="3200400"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6600" y="5885402"/>
                        <a:ext cx="1309218" cy="307777"/>
                      </a:xfrm>
                      <a:prstGeom prst="rect">
                        <a:avLst/>
                      </a:prstGeom>
                      <a:noFill/>
                    </p:spPr>
                    <p:txBody>
                      <a:bodyPr wrap="square" rtlCol="0">
                        <a:spAutoFit/>
                      </a:bodyPr>
                      <a:lstStyle/>
                      <a:p>
                        <a:r>
                          <a:rPr lang="en-US" sz="1400" dirty="0"/>
                          <a:t>time</a:t>
                        </a:r>
                      </a:p>
                    </p:txBody>
                  </p:sp>
                </p:grpSp>
                <p:sp>
                  <p:nvSpPr>
                    <p:cNvPr id="12" name="Left Brace 11"/>
                    <p:cNvSpPr/>
                    <p:nvPr/>
                  </p:nvSpPr>
                  <p:spPr>
                    <a:xfrm rot="16200000">
                      <a:off x="6055284" y="5102784"/>
                      <a:ext cx="190500" cy="652932"/>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5400000">
                      <a:off x="4514850" y="4562475"/>
                      <a:ext cx="114300" cy="514350"/>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TextBox 9"/>
                  <p:cNvSpPr txBox="1"/>
                  <p:nvPr/>
                </p:nvSpPr>
                <p:spPr>
                  <a:xfrm>
                    <a:off x="3733800" y="4648200"/>
                    <a:ext cx="3276600" cy="307777"/>
                  </a:xfrm>
                  <a:prstGeom prst="rect">
                    <a:avLst/>
                  </a:prstGeom>
                  <a:noFill/>
                </p:spPr>
                <p:txBody>
                  <a:bodyPr wrap="square" rtlCol="0">
                    <a:spAutoFit/>
                  </a:bodyPr>
                  <a:lstStyle/>
                  <a:p>
                    <a:r>
                      <a:rPr lang="en-US" sz="1400" dirty="0"/>
                      <a:t>What do we do here??</a:t>
                    </a:r>
                  </a:p>
                </p:txBody>
              </p:sp>
            </p:grpSp>
            <p:sp>
              <p:nvSpPr>
                <p:cNvPr id="8" name="TextBox 7"/>
                <p:cNvSpPr txBox="1"/>
                <p:nvPr/>
              </p:nvSpPr>
              <p:spPr>
                <a:xfrm>
                  <a:off x="2971800" y="4431268"/>
                  <a:ext cx="5257800" cy="369332"/>
                </a:xfrm>
                <a:prstGeom prst="rect">
                  <a:avLst/>
                </a:prstGeom>
                <a:noFill/>
              </p:spPr>
              <p:txBody>
                <a:bodyPr wrap="square" rtlCol="0">
                  <a:spAutoFit/>
                </a:bodyPr>
                <a:lstStyle/>
                <a:p>
                  <a:r>
                    <a:rPr lang="en-US" dirty="0"/>
                    <a:t>Theorem (</a:t>
                  </a:r>
                  <a:r>
                    <a:rPr lang="en-US" dirty="0" err="1"/>
                    <a:t>Mosca</a:t>
                  </a:r>
                  <a:r>
                    <a:rPr lang="en-US" dirty="0"/>
                    <a:t>): If </a:t>
                  </a:r>
                  <a:r>
                    <a:rPr lang="en-US" i="1" dirty="0">
                      <a:solidFill>
                        <a:srgbClr val="0099CC"/>
                      </a:solidFill>
                    </a:rPr>
                    <a:t>x</a:t>
                  </a:r>
                  <a:r>
                    <a:rPr lang="en-US" dirty="0"/>
                    <a:t> + </a:t>
                  </a:r>
                  <a:r>
                    <a:rPr lang="en-US" i="1" dirty="0">
                      <a:solidFill>
                        <a:schemeClr val="bg1">
                          <a:lumMod val="65000"/>
                        </a:schemeClr>
                      </a:solidFill>
                    </a:rPr>
                    <a:t>y</a:t>
                  </a:r>
                  <a:r>
                    <a:rPr lang="en-US" dirty="0"/>
                    <a:t> &gt; </a:t>
                  </a:r>
                  <a:r>
                    <a:rPr lang="en-US" i="1" dirty="0">
                      <a:solidFill>
                        <a:srgbClr val="F1925D"/>
                      </a:solidFill>
                    </a:rPr>
                    <a:t>z</a:t>
                  </a:r>
                  <a:r>
                    <a:rPr lang="en-US" dirty="0"/>
                    <a:t>, then problem</a:t>
                  </a:r>
                </a:p>
              </p:txBody>
            </p:sp>
          </p:grpSp>
          <p:sp>
            <p:nvSpPr>
              <p:cNvPr id="6" name="TextBox 5"/>
              <p:cNvSpPr txBox="1"/>
              <p:nvPr/>
            </p:nvSpPr>
            <p:spPr>
              <a:xfrm>
                <a:off x="6052668" y="5790776"/>
                <a:ext cx="3034182" cy="307777"/>
              </a:xfrm>
              <a:prstGeom prst="rect">
                <a:avLst/>
              </a:prstGeom>
              <a:noFill/>
            </p:spPr>
            <p:txBody>
              <a:bodyPr wrap="square" rtlCol="0">
                <a:spAutoFit/>
              </a:bodyPr>
              <a:lstStyle/>
              <a:p>
                <a:r>
                  <a:rPr lang="en-US" sz="1400" dirty="0"/>
                  <a:t>secret keys revealed</a:t>
                </a:r>
              </a:p>
            </p:txBody>
          </p:sp>
        </p:grpSp>
        <p:grpSp>
          <p:nvGrpSpPr>
            <p:cNvPr id="25" name="Group 24">
              <a:extLst>
                <a:ext uri="{FF2B5EF4-FFF2-40B4-BE49-F238E27FC236}">
                  <a16:creationId xmlns:a16="http://schemas.microsoft.com/office/drawing/2014/main" id="{8D0B68D6-138C-BC40-B292-368577A8CE67}"/>
                </a:ext>
              </a:extLst>
            </p:cNvPr>
            <p:cNvGrpSpPr/>
            <p:nvPr/>
          </p:nvGrpSpPr>
          <p:grpSpPr>
            <a:xfrm>
              <a:off x="3124200" y="2895600"/>
              <a:ext cx="5715000" cy="3582166"/>
              <a:chOff x="3124200" y="2895600"/>
              <a:chExt cx="5715000" cy="3582166"/>
            </a:xfrm>
          </p:grpSpPr>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9B32CAD-5AB5-754F-B9B6-7D0AD1947F3C}"/>
                      </a:ext>
                    </a:extLst>
                  </p:cNvPr>
                  <p:cNvSpPr/>
                  <p:nvPr/>
                </p:nvSpPr>
                <p:spPr>
                  <a:xfrm>
                    <a:off x="3805186" y="5400548"/>
                    <a:ext cx="5034014" cy="1077218"/>
                  </a:xfrm>
                  <a:prstGeom prst="rect">
                    <a:avLst/>
                  </a:prstGeom>
                </p:spPr>
                <p:txBody>
                  <a:bodyPr wrap="square">
                    <a:spAutoFit/>
                  </a:bodyPr>
                  <a:lstStyle/>
                  <a:p>
                    <a14:m>
                      <m:oMath xmlns:m="http://schemas.openxmlformats.org/officeDocument/2006/math">
                        <m:r>
                          <a:rPr lang="en-US" sz="1600" i="1" smtClean="0">
                            <a:solidFill>
                              <a:schemeClr val="accent1">
                                <a:lumMod val="75000"/>
                              </a:schemeClr>
                            </a:solidFill>
                            <a:latin typeface="Cambria Math" panose="02040503050406030204" pitchFamily="18" charset="0"/>
                          </a:rPr>
                          <m:t>𝑥</m:t>
                        </m:r>
                      </m:oMath>
                    </a14:m>
                    <a:r>
                      <a:rPr lang="en-US" sz="1600" dirty="0"/>
                      <a:t> – how long data needs to be safe</a:t>
                    </a:r>
                    <a:endParaRPr lang="en-US" sz="1600" i="1" dirty="0">
                      <a:latin typeface="Cambria Math" panose="02040503050406030204" pitchFamily="18" charset="0"/>
                    </a:endParaRPr>
                  </a:p>
                  <a:p>
                    <a14:m>
                      <m:oMath xmlns:m="http://schemas.openxmlformats.org/officeDocument/2006/math">
                        <m:r>
                          <a:rPr lang="en-US" sz="1600" i="1" smtClean="0">
                            <a:solidFill>
                              <a:schemeClr val="tx1">
                                <a:lumMod val="50000"/>
                                <a:lumOff val="50000"/>
                              </a:schemeClr>
                            </a:solidFill>
                            <a:latin typeface="Cambria Math" panose="02040503050406030204" pitchFamily="18" charset="0"/>
                          </a:rPr>
                          <m:t>𝑦</m:t>
                        </m:r>
                      </m:oMath>
                    </a14:m>
                    <a:r>
                      <a:rPr lang="en-US" sz="1600" dirty="0"/>
                      <a:t> – time for standardization and adoption</a:t>
                    </a:r>
                  </a:p>
                  <a:p>
                    <a14:m>
                      <m:oMath xmlns:m="http://schemas.openxmlformats.org/officeDocument/2006/math">
                        <m:r>
                          <a:rPr lang="en-US" sz="1600" i="1" smtClean="0">
                            <a:solidFill>
                              <a:schemeClr val="accent3"/>
                            </a:solidFill>
                            <a:latin typeface="Cambria Math" panose="02040503050406030204" pitchFamily="18" charset="0"/>
                          </a:rPr>
                          <m:t>𝑧</m:t>
                        </m:r>
                      </m:oMath>
                    </a14:m>
                    <a:r>
                      <a:rPr lang="en-US" sz="1600" dirty="0"/>
                      <a:t> – time until quantum computers</a:t>
                    </a:r>
                  </a:p>
                  <a:p>
                    <a:endParaRPr lang="en-US" sz="1600" dirty="0"/>
                  </a:p>
                </p:txBody>
              </p:sp>
            </mc:Choice>
            <mc:Fallback xmlns="">
              <p:sp>
                <p:nvSpPr>
                  <p:cNvPr id="23" name="Rectangle 22">
                    <a:extLst>
                      <a:ext uri="{FF2B5EF4-FFF2-40B4-BE49-F238E27FC236}">
                        <a16:creationId xmlns:a16="http://schemas.microsoft.com/office/drawing/2014/main" id="{39B32CAD-5AB5-754F-B9B6-7D0AD1947F3C}"/>
                      </a:ext>
                    </a:extLst>
                  </p:cNvPr>
                  <p:cNvSpPr>
                    <a:spLocks noRot="1" noChangeAspect="1" noMove="1" noResize="1" noEditPoints="1" noAdjustHandles="1" noChangeArrowheads="1" noChangeShapeType="1" noTextEdit="1"/>
                  </p:cNvSpPr>
                  <p:nvPr/>
                </p:nvSpPr>
                <p:spPr>
                  <a:xfrm>
                    <a:off x="3805186" y="5400548"/>
                    <a:ext cx="5034014" cy="1077218"/>
                  </a:xfrm>
                  <a:prstGeom prst="rect">
                    <a:avLst/>
                  </a:prstGeom>
                  <a:blipFill>
                    <a:blip r:embed="rId3"/>
                    <a:stretch>
                      <a:fillRect t="-2326"/>
                    </a:stretch>
                  </a:blipFill>
                </p:spPr>
                <p:txBody>
                  <a:bodyPr/>
                  <a:lstStyle/>
                  <a:p>
                    <a:r>
                      <a:rPr lang="en-US">
                        <a:noFill/>
                      </a:rPr>
                      <a:t> </a:t>
                    </a:r>
                  </a:p>
                </p:txBody>
              </p:sp>
            </mc:Fallback>
          </mc:AlternateContent>
          <p:sp>
            <p:nvSpPr>
              <p:cNvPr id="24" name="Rounded Rectangle 23">
                <a:extLst>
                  <a:ext uri="{FF2B5EF4-FFF2-40B4-BE49-F238E27FC236}">
                    <a16:creationId xmlns:a16="http://schemas.microsoft.com/office/drawing/2014/main" id="{99D04C15-2982-5C4E-A77E-5D5F00882EB6}"/>
                  </a:ext>
                </a:extLst>
              </p:cNvPr>
              <p:cNvSpPr/>
              <p:nvPr/>
            </p:nvSpPr>
            <p:spPr>
              <a:xfrm>
                <a:off x="3124200" y="2895600"/>
                <a:ext cx="5715000" cy="358216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24444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application&#10;&#10;Description automatically generated">
            <a:extLst>
              <a:ext uri="{FF2B5EF4-FFF2-40B4-BE49-F238E27FC236}">
                <a16:creationId xmlns:a16="http://schemas.microsoft.com/office/drawing/2014/main" id="{E19B96E6-FD04-4553-A80C-69DE630FE4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57400" y="1273857"/>
            <a:ext cx="4508642" cy="3020791"/>
          </a:xfrm>
        </p:spPr>
      </p:pic>
      <p:sp>
        <p:nvSpPr>
          <p:cNvPr id="3" name="Text Placeholder 2">
            <a:extLst>
              <a:ext uri="{FF2B5EF4-FFF2-40B4-BE49-F238E27FC236}">
                <a16:creationId xmlns:a16="http://schemas.microsoft.com/office/drawing/2014/main" id="{F09B1BA0-AD82-456E-83E7-74F471081D08}"/>
              </a:ext>
            </a:extLst>
          </p:cNvPr>
          <p:cNvSpPr>
            <a:spLocks noGrp="1"/>
          </p:cNvSpPr>
          <p:nvPr>
            <p:ph type="body" idx="1"/>
          </p:nvPr>
        </p:nvSpPr>
        <p:spPr>
          <a:xfrm>
            <a:off x="819615" y="4648201"/>
            <a:ext cx="7368169" cy="1829602"/>
          </a:xfrm>
        </p:spPr>
        <p:txBody>
          <a:bodyPr/>
          <a:lstStyle/>
          <a:p>
            <a:r>
              <a:rPr lang="en-US" b="0" i="0" dirty="0">
                <a:solidFill>
                  <a:srgbClr val="0A2458"/>
                </a:solidFill>
                <a:effectLst/>
                <a:latin typeface="MercurySSm-Book-Pro_Web"/>
              </a:rPr>
              <a:t>“Within 1 year of the release of the first set of NIST standards for quantum-resistant cryptography …, the Director of OMB … shall issue a policy memorandum requiring FCEB Agencies to develop a plan to upgrade their non-NSS IT systems to quantum-resistant cryptography.”</a:t>
            </a:r>
            <a:endParaRPr lang="en-US" dirty="0"/>
          </a:p>
        </p:txBody>
      </p:sp>
      <p:sp>
        <p:nvSpPr>
          <p:cNvPr id="4" name="Title 3">
            <a:extLst>
              <a:ext uri="{FF2B5EF4-FFF2-40B4-BE49-F238E27FC236}">
                <a16:creationId xmlns:a16="http://schemas.microsoft.com/office/drawing/2014/main" id="{C9B908BA-D95A-4B88-82BB-A8579862B08B}"/>
              </a:ext>
            </a:extLst>
          </p:cNvPr>
          <p:cNvSpPr>
            <a:spLocks noGrp="1"/>
          </p:cNvSpPr>
          <p:nvPr>
            <p:ph type="title"/>
          </p:nvPr>
        </p:nvSpPr>
        <p:spPr>
          <a:xfrm>
            <a:off x="266925" y="0"/>
            <a:ext cx="7886700" cy="1325563"/>
          </a:xfrm>
        </p:spPr>
        <p:txBody>
          <a:bodyPr>
            <a:normAutofit/>
          </a:bodyPr>
          <a:lstStyle/>
          <a:p>
            <a:r>
              <a:rPr lang="en-US" sz="3000" dirty="0"/>
              <a:t>White House National security memo</a:t>
            </a:r>
          </a:p>
        </p:txBody>
      </p:sp>
    </p:spTree>
    <p:extLst>
      <p:ext uri="{BB962C8B-B14F-4D97-AF65-F5344CB8AC3E}">
        <p14:creationId xmlns:p14="http://schemas.microsoft.com/office/powerpoint/2010/main" val="259302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B477F-DA7C-CC48-A5A2-2F0649C51737}"/>
              </a:ext>
            </a:extLst>
          </p:cNvPr>
          <p:cNvSpPr>
            <a:spLocks noGrp="1"/>
          </p:cNvSpPr>
          <p:nvPr>
            <p:ph type="title"/>
          </p:nvPr>
        </p:nvSpPr>
        <p:spPr/>
        <p:txBody>
          <a:bodyPr>
            <a:normAutofit/>
          </a:bodyPr>
          <a:lstStyle/>
          <a:p>
            <a:r>
              <a:rPr lang="en-US" dirty="0"/>
              <a:t>Progress of Quantum Computing</a:t>
            </a:r>
          </a:p>
        </p:txBody>
      </p:sp>
      <p:pic>
        <p:nvPicPr>
          <p:cNvPr id="3074" name="Picture 2" descr="As China Leads Quantum Computing Race, U.S. Spies Plan for a World with  Fewer Secrets">
            <a:extLst>
              <a:ext uri="{FF2B5EF4-FFF2-40B4-BE49-F238E27FC236}">
                <a16:creationId xmlns:a16="http://schemas.microsoft.com/office/drawing/2014/main" id="{3496EC25-E771-CA47-A25D-BAEC01CC13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214" y="1866900"/>
            <a:ext cx="241908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arching for the Holy Grail of Quantum Computing - Science in the News">
            <a:extLst>
              <a:ext uri="{FF2B5EF4-FFF2-40B4-BE49-F238E27FC236}">
                <a16:creationId xmlns:a16="http://schemas.microsoft.com/office/drawing/2014/main" id="{2476AD94-E441-124A-AA5D-761B0F3468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2424" y="2192909"/>
            <a:ext cx="2288447" cy="14644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7718AC7-E22D-354F-8212-3DBD3E8798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496" y="5865181"/>
            <a:ext cx="5865887" cy="708795"/>
          </a:xfrm>
          <a:prstGeom prst="rect">
            <a:avLst/>
          </a:prstGeom>
          <a:ln>
            <a:solidFill>
              <a:schemeClr val="tx1"/>
            </a:solidFill>
          </a:ln>
        </p:spPr>
      </p:pic>
      <p:pic>
        <p:nvPicPr>
          <p:cNvPr id="9" name="Picture 8">
            <a:extLst>
              <a:ext uri="{FF2B5EF4-FFF2-40B4-BE49-F238E27FC236}">
                <a16:creationId xmlns:a16="http://schemas.microsoft.com/office/drawing/2014/main" id="{7EA10143-3E15-E340-8AEB-5182B87ADB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362" y="1417638"/>
            <a:ext cx="3153252" cy="3423986"/>
          </a:xfrm>
          <a:prstGeom prst="rect">
            <a:avLst/>
          </a:prstGeom>
          <a:ln>
            <a:solidFill>
              <a:schemeClr val="tx1"/>
            </a:solidFill>
          </a:ln>
        </p:spPr>
      </p:pic>
      <p:pic>
        <p:nvPicPr>
          <p:cNvPr id="11" name="Picture 10">
            <a:extLst>
              <a:ext uri="{FF2B5EF4-FFF2-40B4-BE49-F238E27FC236}">
                <a16:creationId xmlns:a16="http://schemas.microsoft.com/office/drawing/2014/main" id="{82B9B649-9C4D-D34B-B04D-B3FFA16893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8388" y="4098827"/>
            <a:ext cx="3410959" cy="2825496"/>
          </a:xfrm>
          <a:prstGeom prst="rect">
            <a:avLst/>
          </a:prstGeom>
          <a:ln>
            <a:solidFill>
              <a:schemeClr val="tx1"/>
            </a:solidFill>
          </a:ln>
        </p:spPr>
      </p:pic>
      <p:pic>
        <p:nvPicPr>
          <p:cNvPr id="7" name="Picture 6">
            <a:extLst>
              <a:ext uri="{FF2B5EF4-FFF2-40B4-BE49-F238E27FC236}">
                <a16:creationId xmlns:a16="http://schemas.microsoft.com/office/drawing/2014/main" id="{14FF33A9-44EB-C24B-9061-762CE46661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2440" y="1274696"/>
            <a:ext cx="5136084" cy="758348"/>
          </a:xfrm>
          <a:prstGeom prst="rect">
            <a:avLst/>
          </a:prstGeom>
          <a:ln>
            <a:solidFill>
              <a:schemeClr val="tx1"/>
            </a:solidFill>
          </a:ln>
        </p:spPr>
      </p:pic>
      <p:pic>
        <p:nvPicPr>
          <p:cNvPr id="3076" name="Picture 4" descr="Google demonstrates vital step towards large-scale quantum computers | New  Scientist">
            <a:extLst>
              <a:ext uri="{FF2B5EF4-FFF2-40B4-BE49-F238E27FC236}">
                <a16:creationId xmlns:a16="http://schemas.microsoft.com/office/drawing/2014/main" id="{361364AB-DF92-074C-B551-9A1FF4D054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3758" y="4177831"/>
            <a:ext cx="2419085" cy="16127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1132DD2-F291-7945-9B42-19C8DBBA04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7721" y="3625463"/>
            <a:ext cx="3751157" cy="605169"/>
          </a:xfrm>
          <a:prstGeom prst="rect">
            <a:avLst/>
          </a:prstGeom>
        </p:spPr>
      </p:pic>
    </p:spTree>
    <p:extLst>
      <p:ext uri="{BB962C8B-B14F-4D97-AF65-F5344CB8AC3E}">
        <p14:creationId xmlns:p14="http://schemas.microsoft.com/office/powerpoint/2010/main" val="28305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a:xfrm>
            <a:off x="0" y="-16565"/>
            <a:ext cx="7886700" cy="1325563"/>
          </a:xfrm>
        </p:spPr>
        <p:txBody>
          <a:bodyPr>
            <a:normAutofit/>
          </a:bodyPr>
          <a:lstStyle/>
          <a:p>
            <a:r>
              <a:rPr lang="en-US" sz="3000" dirty="0"/>
              <a:t>When will a Quantum Computer be Built?</a:t>
            </a:r>
          </a:p>
        </p:txBody>
      </p:sp>
      <p:sp>
        <p:nvSpPr>
          <p:cNvPr id="33" name="TextBox 32">
            <a:extLst>
              <a:ext uri="{FF2B5EF4-FFF2-40B4-BE49-F238E27FC236}">
                <a16:creationId xmlns:a16="http://schemas.microsoft.com/office/drawing/2014/main" id="{455647A1-776D-154F-86CA-4FA5C938A42B}"/>
              </a:ext>
            </a:extLst>
          </p:cNvPr>
          <p:cNvSpPr txBox="1"/>
          <p:nvPr/>
        </p:nvSpPr>
        <p:spPr>
          <a:xfrm>
            <a:off x="3733800" y="6401713"/>
            <a:ext cx="5867400" cy="430887"/>
          </a:xfrm>
          <a:prstGeom prst="rect">
            <a:avLst/>
          </a:prstGeom>
          <a:noFill/>
        </p:spPr>
        <p:txBody>
          <a:bodyPr wrap="square" rtlCol="0">
            <a:spAutoFit/>
          </a:bodyPr>
          <a:lstStyle/>
          <a:p>
            <a:r>
              <a:rPr lang="en-US" sz="1200" dirty="0"/>
              <a:t>Source:  M. </a:t>
            </a:r>
            <a:r>
              <a:rPr lang="en-US" sz="1200" dirty="0" err="1"/>
              <a:t>Mosca</a:t>
            </a:r>
            <a:r>
              <a:rPr lang="en-US" sz="1200" dirty="0"/>
              <a:t>, M. </a:t>
            </a:r>
            <a:r>
              <a:rPr lang="en-US" sz="1200" dirty="0" err="1"/>
              <a:t>Piani</a:t>
            </a:r>
            <a:r>
              <a:rPr lang="en-US" sz="1200" dirty="0"/>
              <a:t>, Quantum Threat Timeline Report, 2021 </a:t>
            </a:r>
            <a:r>
              <a:rPr lang="en-US" sz="1000" dirty="0">
                <a:hlinkClick r:id="rId3"/>
              </a:rPr>
              <a:t>https://globalriskinstitute.org/publications/2021-quantum-threat-timeline-report/</a:t>
            </a:r>
            <a:r>
              <a:rPr lang="en-US" sz="1000" dirty="0"/>
              <a:t>/</a:t>
            </a:r>
          </a:p>
        </p:txBody>
      </p:sp>
      <p:pic>
        <p:nvPicPr>
          <p:cNvPr id="3" name="Picture 2">
            <a:extLst>
              <a:ext uri="{FF2B5EF4-FFF2-40B4-BE49-F238E27FC236}">
                <a16:creationId xmlns:a16="http://schemas.microsoft.com/office/drawing/2014/main" id="{E43FBC2F-5B77-9D44-8516-435CBCAB0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026" y="1143000"/>
            <a:ext cx="7117948" cy="4984231"/>
          </a:xfrm>
          <a:prstGeom prst="rect">
            <a:avLst/>
          </a:prstGeom>
        </p:spPr>
      </p:pic>
      <p:sp>
        <p:nvSpPr>
          <p:cNvPr id="6" name="TextBox 5">
            <a:extLst>
              <a:ext uri="{FF2B5EF4-FFF2-40B4-BE49-F238E27FC236}">
                <a16:creationId xmlns:a16="http://schemas.microsoft.com/office/drawing/2014/main" id="{795A3C3E-88E1-7A46-A34A-314F1E9CDE12}"/>
              </a:ext>
            </a:extLst>
          </p:cNvPr>
          <p:cNvSpPr txBox="1"/>
          <p:nvPr/>
        </p:nvSpPr>
        <p:spPr>
          <a:xfrm>
            <a:off x="8686800" y="57573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2697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33FFB1-F33F-2D48-8051-8AD8608C80FB}"/>
              </a:ext>
            </a:extLst>
          </p:cNvPr>
          <p:cNvSpPr>
            <a:spLocks noGrp="1"/>
          </p:cNvSpPr>
          <p:nvPr>
            <p:ph sz="half" idx="2"/>
          </p:nvPr>
        </p:nvSpPr>
        <p:spPr>
          <a:xfrm>
            <a:off x="362767" y="1843364"/>
            <a:ext cx="5025259" cy="4028467"/>
          </a:xfrm>
        </p:spPr>
        <p:txBody>
          <a:bodyPr>
            <a:normAutofit fontScale="85000" lnSpcReduction="20000"/>
          </a:bodyPr>
          <a:lstStyle/>
          <a:p>
            <a:r>
              <a:rPr lang="en-US" dirty="0"/>
              <a:t>Using quantum technology to build cryptosystems</a:t>
            </a:r>
          </a:p>
          <a:p>
            <a:pPr lvl="1"/>
            <a:r>
              <a:rPr lang="en-US" dirty="0"/>
              <a:t>Theoretically unconditional security guaranteed by the laws of physics</a:t>
            </a:r>
          </a:p>
          <a:p>
            <a:pPr lvl="1"/>
            <a:endParaRPr lang="en-US" dirty="0"/>
          </a:p>
          <a:p>
            <a:r>
              <a:rPr lang="en-US" dirty="0"/>
              <a:t>Limitations</a:t>
            </a:r>
          </a:p>
          <a:p>
            <a:pPr lvl="1"/>
            <a:r>
              <a:rPr lang="en-US" dirty="0"/>
              <a:t>Can do encryption, but not authentication</a:t>
            </a:r>
          </a:p>
          <a:p>
            <a:pPr lvl="1"/>
            <a:r>
              <a:rPr lang="en-US" dirty="0"/>
              <a:t>Quantum networks not very scalable</a:t>
            </a:r>
          </a:p>
          <a:p>
            <a:pPr lvl="1"/>
            <a:r>
              <a:rPr lang="en-US" dirty="0"/>
              <a:t>Expensive and needs special hardware</a:t>
            </a:r>
          </a:p>
          <a:p>
            <a:pPr lvl="1"/>
            <a:endParaRPr lang="en-US" dirty="0"/>
          </a:p>
          <a:p>
            <a:r>
              <a:rPr lang="en-US" dirty="0"/>
              <a:t>Lots of money being spent on “quantum”</a:t>
            </a:r>
          </a:p>
          <a:p>
            <a:r>
              <a:rPr lang="en-US" dirty="0"/>
              <a:t>This is </a:t>
            </a:r>
            <a:r>
              <a:rPr lang="en-US" u="sng" dirty="0"/>
              <a:t>NOT</a:t>
            </a:r>
            <a:r>
              <a:rPr lang="en-US" dirty="0"/>
              <a:t> our focus </a:t>
            </a:r>
          </a:p>
          <a:p>
            <a:endParaRPr lang="en-US" dirty="0"/>
          </a:p>
          <a:p>
            <a:endParaRPr lang="en-US" dirty="0"/>
          </a:p>
        </p:txBody>
      </p:sp>
      <p:sp>
        <p:nvSpPr>
          <p:cNvPr id="2" name="Title 1">
            <a:extLst>
              <a:ext uri="{FF2B5EF4-FFF2-40B4-BE49-F238E27FC236}">
                <a16:creationId xmlns:a16="http://schemas.microsoft.com/office/drawing/2014/main" id="{4BAEFE7E-29EE-6A4C-BB2A-F91DDDB56977}"/>
              </a:ext>
            </a:extLst>
          </p:cNvPr>
          <p:cNvSpPr>
            <a:spLocks noGrp="1"/>
          </p:cNvSpPr>
          <p:nvPr>
            <p:ph type="title"/>
          </p:nvPr>
        </p:nvSpPr>
        <p:spPr/>
        <p:txBody>
          <a:bodyPr/>
          <a:lstStyle/>
          <a:p>
            <a:r>
              <a:rPr lang="en-US" dirty="0"/>
              <a:t>Quantum Cryptography aka QKD</a:t>
            </a:r>
          </a:p>
        </p:txBody>
      </p:sp>
      <p:sp>
        <p:nvSpPr>
          <p:cNvPr id="4" name="Slide Number Placeholder 3">
            <a:extLst>
              <a:ext uri="{FF2B5EF4-FFF2-40B4-BE49-F238E27FC236}">
                <a16:creationId xmlns:a16="http://schemas.microsoft.com/office/drawing/2014/main" id="{F9A7307F-647F-3D4A-8862-EA10259E4D9A}"/>
              </a:ext>
            </a:extLst>
          </p:cNvPr>
          <p:cNvSpPr>
            <a:spLocks noGrp="1"/>
          </p:cNvSpPr>
          <p:nvPr>
            <p:ph type="sldNum" sz="quarter" idx="4294967295"/>
          </p:nvPr>
        </p:nvSpPr>
        <p:spPr>
          <a:xfrm>
            <a:off x="8161338" y="5702300"/>
            <a:ext cx="982662" cy="273050"/>
          </a:xfrm>
          <a:prstGeom prst="rect">
            <a:avLst/>
          </a:prstGeom>
        </p:spPr>
        <p:txBody>
          <a:bodyPr vert="horz" lIns="68580" tIns="34290" rIns="68580" bIns="34290" rtlCol="0" anchor="ctr"/>
          <a:lstStyle>
            <a:defPPr>
              <a:defRPr lang="en-US"/>
            </a:defPPr>
            <a:lvl1pPr marL="0" algn="r" defTabSz="342900" rtl="0" eaLnBrk="1" latinLnBrk="0" hangingPunct="1">
              <a:defRPr sz="788" kern="1200">
                <a:solidFill>
                  <a:srgbClr val="FFFFFF"/>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84DBF982-88A6-4825-9155-986238E2C282}" type="slidenum">
              <a:rPr lang="en-US" smtClean="0"/>
              <a:pPr/>
              <a:t>9</a:t>
            </a:fld>
            <a:endParaRPr lang="en-US"/>
          </a:p>
        </p:txBody>
      </p:sp>
      <p:pic>
        <p:nvPicPr>
          <p:cNvPr id="5" name="Picture 4">
            <a:extLst>
              <a:ext uri="{FF2B5EF4-FFF2-40B4-BE49-F238E27FC236}">
                <a16:creationId xmlns:a16="http://schemas.microsoft.com/office/drawing/2014/main" id="{53FC6171-226E-9D48-A1C7-233DF2D1D39D}"/>
              </a:ext>
            </a:extLst>
          </p:cNvPr>
          <p:cNvPicPr>
            <a:picLocks noChangeAspect="1"/>
          </p:cNvPicPr>
          <p:nvPr/>
        </p:nvPicPr>
        <p:blipFill>
          <a:blip r:embed="rId2"/>
          <a:stretch>
            <a:fillRect/>
          </a:stretch>
        </p:blipFill>
        <p:spPr>
          <a:xfrm>
            <a:off x="5388025" y="1843364"/>
            <a:ext cx="3553115" cy="3858540"/>
          </a:xfrm>
          <a:prstGeom prst="rect">
            <a:avLst/>
          </a:prstGeom>
        </p:spPr>
      </p:pic>
    </p:spTree>
    <p:extLst>
      <p:ext uri="{BB962C8B-B14F-4D97-AF65-F5344CB8AC3E}">
        <p14:creationId xmlns:p14="http://schemas.microsoft.com/office/powerpoint/2010/main" val="355603093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42295</TotalTime>
  <Words>3694</Words>
  <Application>Microsoft Macintosh PowerPoint</Application>
  <PresentationFormat>On-screen Show (4:3)</PresentationFormat>
  <Paragraphs>541</Paragraphs>
  <Slides>37</Slides>
  <Notes>31</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Abadi</vt:lpstr>
      <vt:lpstr>Arial</vt:lpstr>
      <vt:lpstr>Calibri</vt:lpstr>
      <vt:lpstr>Cambria Math</vt:lpstr>
      <vt:lpstr>Century</vt:lpstr>
      <vt:lpstr>MercurySSm-Book-Pro_Web</vt:lpstr>
      <vt:lpstr>Oxygen</vt:lpstr>
      <vt:lpstr>Roboto</vt:lpstr>
      <vt:lpstr>Segoe UI</vt:lpstr>
      <vt:lpstr>Tw Cen MT</vt:lpstr>
      <vt:lpstr>Wingdings</vt:lpstr>
      <vt:lpstr>Droplet</vt:lpstr>
      <vt:lpstr>The NIST PQC Project</vt:lpstr>
      <vt:lpstr>Motivation</vt:lpstr>
      <vt:lpstr>The Quantum Threat</vt:lpstr>
      <vt:lpstr>How soon do we need to worry?</vt:lpstr>
      <vt:lpstr>How soon do we need to worry?</vt:lpstr>
      <vt:lpstr>White House National security memo</vt:lpstr>
      <vt:lpstr>Progress of Quantum Computing</vt:lpstr>
      <vt:lpstr>When will a Quantum Computer be Built?</vt:lpstr>
      <vt:lpstr>Quantum Cryptography aka QKD</vt:lpstr>
      <vt:lpstr>NIST PQC Milestones and Timelines </vt:lpstr>
      <vt:lpstr>Call for Proposals</vt:lpstr>
      <vt:lpstr>Selection criteria</vt:lpstr>
      <vt:lpstr>Security categories</vt:lpstr>
      <vt:lpstr>The 1st  and 2nd Rounds</vt:lpstr>
      <vt:lpstr>The candidates (1st round)</vt:lpstr>
      <vt:lpstr>The 3rd Round Finalists and Alternates</vt:lpstr>
      <vt:lpstr>The Lattice KEMs</vt:lpstr>
      <vt:lpstr>The Other KEMs</vt:lpstr>
      <vt:lpstr>The Signatures</vt:lpstr>
      <vt:lpstr>The state of the signatures</vt:lpstr>
      <vt:lpstr>Attacks in the 3rd round</vt:lpstr>
      <vt:lpstr>How will NIST make its decisions?</vt:lpstr>
      <vt:lpstr>How will NIST make its decisions?</vt:lpstr>
      <vt:lpstr>Kyber vs NTRU vs Saber</vt:lpstr>
      <vt:lpstr>Dilithium vs Falcon</vt:lpstr>
      <vt:lpstr>Patent and IPR issues</vt:lpstr>
      <vt:lpstr>Timeline</vt:lpstr>
      <vt:lpstr>Standardization</vt:lpstr>
      <vt:lpstr>An on-ramp for signatures</vt:lpstr>
      <vt:lpstr>Research Challenges</vt:lpstr>
      <vt:lpstr>Stateful Hash Based Signatures for Early Adoption</vt:lpstr>
      <vt:lpstr>Hybrid mode – An approach for migration</vt:lpstr>
      <vt:lpstr>Crypto transitions</vt:lpstr>
      <vt:lpstr>Getting ready for PQC</vt:lpstr>
      <vt:lpstr>Other Standards Organizations</vt:lpstr>
      <vt:lpstr>Conclusion</vt:lpstr>
      <vt:lpstr>What can organizations do now?</vt:lpstr>
    </vt:vector>
  </TitlesOfParts>
  <Company>NIST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Impacts of  Quantum Computing</dc:title>
  <dc:creator>Moody, Dustin</dc:creator>
  <cp:lastModifiedBy>Scholl, Matthew A. (Fed)</cp:lastModifiedBy>
  <cp:revision>125</cp:revision>
  <cp:lastPrinted>2013-09-20T21:14:38Z</cp:lastPrinted>
  <dcterms:created xsi:type="dcterms:W3CDTF">2013-07-29T13:52:36Z</dcterms:created>
  <dcterms:modified xsi:type="dcterms:W3CDTF">2025-01-17T15:23:29Z</dcterms:modified>
</cp:coreProperties>
</file>